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88" r:id="rId2"/>
    <p:sldId id="289" r:id="rId3"/>
    <p:sldId id="393" r:id="rId4"/>
    <p:sldId id="341" r:id="rId5"/>
    <p:sldId id="340" r:id="rId6"/>
    <p:sldId id="342" r:id="rId7"/>
    <p:sldId id="394" r:id="rId8"/>
    <p:sldId id="343" r:id="rId9"/>
    <p:sldId id="344" r:id="rId10"/>
    <p:sldId id="345" r:id="rId11"/>
    <p:sldId id="346" r:id="rId12"/>
    <p:sldId id="347" r:id="rId13"/>
    <p:sldId id="348" r:id="rId14"/>
    <p:sldId id="349" r:id="rId15"/>
    <p:sldId id="350" r:id="rId16"/>
    <p:sldId id="351" r:id="rId17"/>
    <p:sldId id="382" r:id="rId18"/>
    <p:sldId id="352" r:id="rId19"/>
    <p:sldId id="353" r:id="rId20"/>
    <p:sldId id="354" r:id="rId21"/>
    <p:sldId id="355" r:id="rId22"/>
    <p:sldId id="356" r:id="rId23"/>
    <p:sldId id="357" r:id="rId24"/>
    <p:sldId id="358" r:id="rId25"/>
    <p:sldId id="391" r:id="rId26"/>
    <p:sldId id="392" r:id="rId27"/>
    <p:sldId id="359" r:id="rId28"/>
    <p:sldId id="360" r:id="rId29"/>
    <p:sldId id="361" r:id="rId30"/>
    <p:sldId id="362" r:id="rId31"/>
    <p:sldId id="363" r:id="rId32"/>
    <p:sldId id="294" r:id="rId33"/>
    <p:sldId id="364" r:id="rId34"/>
    <p:sldId id="365" r:id="rId35"/>
    <p:sldId id="366" r:id="rId36"/>
    <p:sldId id="367" r:id="rId37"/>
    <p:sldId id="368" r:id="rId38"/>
    <p:sldId id="369" r:id="rId39"/>
    <p:sldId id="370" r:id="rId40"/>
    <p:sldId id="371" r:id="rId41"/>
    <p:sldId id="372" r:id="rId42"/>
    <p:sldId id="373" r:id="rId43"/>
    <p:sldId id="374" r:id="rId44"/>
    <p:sldId id="375" r:id="rId45"/>
    <p:sldId id="376" r:id="rId46"/>
    <p:sldId id="377" r:id="rId47"/>
    <p:sldId id="378" r:id="rId48"/>
    <p:sldId id="299" r:id="rId49"/>
    <p:sldId id="379" r:id="rId50"/>
    <p:sldId id="305" r:id="rId51"/>
    <p:sldId id="339" r:id="rId52"/>
    <p:sldId id="380" r:id="rId53"/>
    <p:sldId id="381" r:id="rId54"/>
    <p:sldId id="384" r:id="rId55"/>
    <p:sldId id="385" r:id="rId56"/>
    <p:sldId id="386" r:id="rId57"/>
    <p:sldId id="387" r:id="rId58"/>
    <p:sldId id="388" r:id="rId59"/>
    <p:sldId id="389" r:id="rId60"/>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0" autoAdjust="0"/>
    <p:restoredTop sz="94660"/>
  </p:normalViewPr>
  <p:slideViewPr>
    <p:cSldViewPr snapToGrid="0">
      <p:cViewPr>
        <p:scale>
          <a:sx n="110" d="100"/>
          <a:sy n="110" d="100"/>
        </p:scale>
        <p:origin x="-1644"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E3473D-E304-4986-9BF8-3761AAD76813}" type="datetimeFigureOut">
              <a:rPr lang="ko-KR" altLang="en-US" smtClean="0"/>
              <a:t>2018-03-23</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477A86-9552-4540-A3F1-855346D3B683}" type="slidenum">
              <a:rPr lang="ko-KR" altLang="en-US" smtClean="0"/>
              <a:t>‹#›</a:t>
            </a:fld>
            <a:endParaRPr lang="ko-KR" altLang="en-US"/>
          </a:p>
        </p:txBody>
      </p:sp>
    </p:spTree>
    <p:extLst>
      <p:ext uri="{BB962C8B-B14F-4D97-AF65-F5344CB8AC3E}">
        <p14:creationId xmlns:p14="http://schemas.microsoft.com/office/powerpoint/2010/main" val="14011115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52218219-CF4E-4F3B-A883-D91CA0F44718}" type="slidenum">
              <a:rPr lang="en-US" altLang="ko-KR" smtClean="0">
                <a:latin typeface="굴림" charset="-127"/>
                <a:ea typeface="굴림" charset="-127"/>
              </a:rPr>
              <a:pPr/>
              <a:t>1</a:t>
            </a:fld>
            <a:endParaRPr lang="en-US" altLang="ko-KR">
              <a:latin typeface="굴림" charset="-127"/>
              <a:ea typeface="굴림" charset="-127"/>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4058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10</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50172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11</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404167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12</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62033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13</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4039110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14</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024003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15</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479062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16</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604345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17</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843833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18</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24910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19</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74661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1521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20</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104611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21</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2343414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22</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839304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23</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024003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24</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519596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25</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48097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26</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379345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27</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657936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28</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530255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29</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747514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51265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30</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117467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31</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4226778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32</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158784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33</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4187563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34</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024003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35</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405972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36</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668861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37</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692241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38</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60547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39</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86406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954684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40</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8747323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41</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2236873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42</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25957522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43</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27133850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44</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046864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45</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665020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46</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0161137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47</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831039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48</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596009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49</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52463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7203196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50</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2006878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51</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2236873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52</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9673270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53</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61064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54</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61064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55</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61064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56</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610640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57</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61064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58</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610640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59</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1961064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6</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253012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7</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25301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8</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805067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p:spPr>
        <p:txBody>
          <a:bodyPr/>
          <a:lstStyle/>
          <a:p>
            <a:fld id="{2AE20256-4783-408C-A44E-086FA81F9849}" type="slidenum">
              <a:rPr lang="en-US" altLang="ko-KR" smtClean="0">
                <a:latin typeface="굴림" charset="-127"/>
                <a:ea typeface="굴림" charset="-127"/>
              </a:rPr>
              <a:pPr/>
              <a:t>9</a:t>
            </a:fld>
            <a:endParaRPr lang="en-US" altLang="ko-KR">
              <a:latin typeface="굴림" charset="-127"/>
              <a:ea typeface="굴림" charset="-127"/>
            </a:endParaRPr>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p:spPr>
        <p:txBody>
          <a:bodyPr/>
          <a:lstStyle/>
          <a:p>
            <a:pPr eaLnBrk="1" hangingPunct="1"/>
            <a:endParaRPr lang="ko-KR" altLang="ko-KR">
              <a:latin typeface="굴림" charset="-127"/>
              <a:ea typeface="굴림" charset="-127"/>
            </a:endParaRPr>
          </a:p>
        </p:txBody>
      </p:sp>
    </p:spTree>
    <p:extLst>
      <p:ext uri="{BB962C8B-B14F-4D97-AF65-F5344CB8AC3E}">
        <p14:creationId xmlns:p14="http://schemas.microsoft.com/office/powerpoint/2010/main" val="3212232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349242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93564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27455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60076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Date Placeholder 3"/>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4267861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2604954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3657057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157126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848132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4009527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38AB743-FE53-42E3-895F-5F48459C00C2}" type="datetimeFigureOut">
              <a:rPr lang="ko-KR" altLang="en-US" smtClean="0"/>
              <a:t>2018-03-23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1615828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8AB743-FE53-42E3-895F-5F48459C00C2}" type="datetimeFigureOut">
              <a:rPr lang="ko-KR" altLang="en-US" smtClean="0"/>
              <a:t>2018-03-23</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BF308E-C83B-48E6-B6EE-F4092A415B2C}" type="slidenum">
              <a:rPr lang="ko-KR" altLang="en-US" smtClean="0"/>
              <a:t>‹#›</a:t>
            </a:fld>
            <a:endParaRPr lang="ko-KR" altLang="en-US"/>
          </a:p>
        </p:txBody>
      </p:sp>
    </p:spTree>
    <p:extLst>
      <p:ext uri="{BB962C8B-B14F-4D97-AF65-F5344CB8AC3E}">
        <p14:creationId xmlns:p14="http://schemas.microsoft.com/office/powerpoint/2010/main" val="2121768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5" name="Picture 7"/>
          <p:cNvPicPr>
            <a:picLocks noChangeAspect="1" noChangeArrowheads="1"/>
          </p:cNvPicPr>
          <p:nvPr/>
        </p:nvPicPr>
        <p:blipFill>
          <a:blip r:embed="rId3" cstate="print"/>
          <a:srcRect/>
          <a:stretch>
            <a:fillRect/>
          </a:stretch>
        </p:blipFill>
        <p:spPr bwMode="auto">
          <a:xfrm>
            <a:off x="395536" y="5733256"/>
            <a:ext cx="8352927" cy="792088"/>
          </a:xfrm>
          <a:prstGeom prst="rect">
            <a:avLst/>
          </a:prstGeom>
          <a:noFill/>
          <a:ln w="9525">
            <a:noFill/>
            <a:miter lim="800000"/>
            <a:headEnd/>
            <a:tailEnd/>
          </a:ln>
        </p:spPr>
      </p:pic>
      <p:sp>
        <p:nvSpPr>
          <p:cNvPr id="9" name="Rectangle 2"/>
          <p:cNvSpPr txBox="1">
            <a:spLocks noChangeArrowheads="1"/>
          </p:cNvSpPr>
          <p:nvPr/>
        </p:nvSpPr>
        <p:spPr bwMode="auto">
          <a:xfrm>
            <a:off x="467544" y="1052736"/>
            <a:ext cx="3096344" cy="936104"/>
          </a:xfrm>
          <a:prstGeom prst="rect">
            <a:avLst/>
          </a:prstGeom>
          <a:noFill/>
          <a:ln>
            <a:miter lim="800000"/>
            <a:headEnd/>
            <a:tailEnd/>
          </a:ln>
        </p:spPr>
        <p:txBody>
          <a:bodyPr>
            <a:normAutofit fontScale="97500"/>
          </a:bodyPr>
          <a:lstStyle/>
          <a:p>
            <a:pPr algn="l">
              <a:lnSpc>
                <a:spcPct val="80000"/>
              </a:lnSpc>
              <a:defRPr/>
            </a:pPr>
            <a:r>
              <a:rPr lang="en-US" altLang="ko-KR" sz="3600" b="1" kern="0" dirty="0" err="1">
                <a:latin typeface="Arial" pitchFamily="34" charset="0"/>
                <a:ea typeface="+mj-ea"/>
                <a:cs typeface="+mj-cs"/>
              </a:rPr>
              <a:t>Rockin`korea</a:t>
            </a:r>
            <a:r>
              <a:rPr lang="en-US" altLang="ko-KR" sz="4400" kern="0" dirty="0">
                <a:solidFill>
                  <a:srgbClr val="FF0000"/>
                </a:solidFill>
                <a:latin typeface="+mj-lt"/>
                <a:ea typeface="+mj-ea"/>
                <a:cs typeface="+mj-cs"/>
              </a:rPr>
              <a:t> </a:t>
            </a:r>
            <a:br>
              <a:rPr lang="en-US" altLang="ko-KR" sz="4400" kern="0" dirty="0">
                <a:solidFill>
                  <a:srgbClr val="FF0000"/>
                </a:solidFill>
                <a:latin typeface="+mj-lt"/>
                <a:ea typeface="+mj-ea"/>
                <a:cs typeface="+mj-cs"/>
              </a:rPr>
            </a:br>
            <a:r>
              <a:rPr lang="en-US" altLang="ko-KR" sz="2400" b="1" kern="0" dirty="0">
                <a:solidFill>
                  <a:srgbClr val="000000"/>
                </a:solidFill>
                <a:latin typeface="Arial" pitchFamily="34" charset="0"/>
                <a:ea typeface="+mj-ea"/>
                <a:cs typeface="+mj-cs"/>
              </a:rPr>
              <a:t>Enter</a:t>
            </a:r>
            <a:r>
              <a:rPr lang="en-US" altLang="ko-KR" sz="2400" b="1" kern="0" dirty="0">
                <a:solidFill>
                  <a:schemeClr val="tx2"/>
                </a:solidFill>
                <a:latin typeface="Arial" pitchFamily="34" charset="0"/>
                <a:ea typeface="+mj-ea"/>
                <a:cs typeface="+mj-cs"/>
              </a:rPr>
              <a:t>tainment</a:t>
            </a:r>
            <a:r>
              <a:rPr lang="en-US" altLang="ko-KR" sz="2400" kern="0" dirty="0">
                <a:solidFill>
                  <a:schemeClr val="tx2"/>
                </a:solidFill>
                <a:latin typeface="+mj-lt"/>
                <a:ea typeface="+mj-ea"/>
                <a:cs typeface="+mj-cs"/>
              </a:rPr>
              <a:t> </a:t>
            </a:r>
          </a:p>
        </p:txBody>
      </p:sp>
      <p:sp>
        <p:nvSpPr>
          <p:cNvPr id="1032" name="Text Box 4"/>
          <p:cNvSpPr txBox="1">
            <a:spLocks noChangeArrowheads="1"/>
          </p:cNvSpPr>
          <p:nvPr/>
        </p:nvSpPr>
        <p:spPr bwMode="gray">
          <a:xfrm>
            <a:off x="610990" y="536675"/>
            <a:ext cx="5403850" cy="274637"/>
          </a:xfrm>
          <a:prstGeom prst="rect">
            <a:avLst/>
          </a:prstGeom>
          <a:noFill/>
          <a:ln w="9525">
            <a:noFill/>
            <a:miter lim="800000"/>
            <a:headEnd/>
            <a:tailEnd/>
          </a:ln>
        </p:spPr>
        <p:txBody>
          <a:bodyPr>
            <a:spAutoFit/>
          </a:bodyPr>
          <a:lstStyle/>
          <a:p>
            <a:pPr latinLnBrk="0"/>
            <a:r>
              <a:rPr kumimoji="0" lang="en-US" altLang="ko-KR" baseline="-25000" dirty="0" err="1">
                <a:latin typeface="Arial" charset="0"/>
              </a:rPr>
              <a:t>Rockin</a:t>
            </a:r>
            <a:r>
              <a:rPr kumimoji="0" lang="en-US" altLang="ko-KR" baseline="-25000" dirty="0">
                <a:latin typeface="Arial" charset="0"/>
              </a:rPr>
              <a:t>’ Korea work closely together with passionate and young artists</a:t>
            </a:r>
          </a:p>
        </p:txBody>
      </p:sp>
      <p:sp>
        <p:nvSpPr>
          <p:cNvPr id="1033" name="Rectangle 5"/>
          <p:cNvSpPr>
            <a:spLocks noChangeArrowheads="1"/>
          </p:cNvSpPr>
          <p:nvPr/>
        </p:nvSpPr>
        <p:spPr bwMode="gray">
          <a:xfrm>
            <a:off x="539552" y="608112"/>
            <a:ext cx="76200" cy="228600"/>
          </a:xfrm>
          <a:prstGeom prst="rect">
            <a:avLst/>
          </a:prstGeom>
          <a:solidFill>
            <a:srgbClr val="CC0000"/>
          </a:solidFill>
          <a:ln w="9525">
            <a:noFill/>
            <a:miter lim="800000"/>
            <a:headEnd/>
            <a:tailEnd/>
          </a:ln>
        </p:spPr>
        <p:txBody>
          <a:bodyPr wrap="none" anchor="ctr"/>
          <a:lstStyle/>
          <a:p>
            <a:endParaRPr lang="ko-KR" altLang="en-US"/>
          </a:p>
        </p:txBody>
      </p:sp>
      <p:sp>
        <p:nvSpPr>
          <p:cNvPr id="14" name="Text Box 29"/>
          <p:cNvSpPr txBox="1">
            <a:spLocks noChangeArrowheads="1"/>
          </p:cNvSpPr>
          <p:nvPr/>
        </p:nvSpPr>
        <p:spPr bwMode="auto">
          <a:xfrm>
            <a:off x="1475656" y="2782669"/>
            <a:ext cx="6264696" cy="523220"/>
          </a:xfrm>
          <a:prstGeom prst="rect">
            <a:avLst/>
          </a:prstGeom>
          <a:noFill/>
          <a:ln w="9525">
            <a:noFill/>
            <a:miter lim="800000"/>
            <a:headEnd/>
            <a:tailEnd/>
          </a:ln>
          <a:effectLst>
            <a:outerShdw dist="35921" dir="2700000" algn="ctr" rotWithShape="0">
              <a:srgbClr val="CCECFF">
                <a:alpha val="50000"/>
              </a:srgbClr>
            </a:outerShdw>
          </a:effectLst>
        </p:spPr>
        <p:txBody>
          <a:bodyPr wrap="square">
            <a:spAutoFit/>
          </a:bodyPr>
          <a:lstStyle/>
          <a:p>
            <a:pPr algn="ctr">
              <a:defRPr/>
            </a:pPr>
            <a:r>
              <a:rPr lang="ko-KR" altLang="en-US" sz="2800" b="1" dirty="0">
                <a:effectLst>
                  <a:outerShdw blurRad="38100" dist="38100" dir="2700000" algn="tl">
                    <a:srgbClr val="C0C0C0"/>
                  </a:outerShdw>
                </a:effectLst>
                <a:latin typeface="굴림" pitchFamily="50" charset="-127"/>
                <a:ea typeface="굴림" pitchFamily="50" charset="-127"/>
              </a:rPr>
              <a:t>어린이 인형극</a:t>
            </a:r>
            <a:endParaRPr lang="en-US" altLang="ko-KR" sz="2800" b="1" dirty="0">
              <a:effectLst>
                <a:outerShdw blurRad="38100" dist="38100" dir="2700000" algn="tl">
                  <a:srgbClr val="C0C0C0"/>
                </a:outerShdw>
              </a:effectLst>
              <a:latin typeface="굴림" pitchFamily="50" charset="-127"/>
              <a:ea typeface="굴림" pitchFamily="50" charset="-127"/>
            </a:endParaRPr>
          </a:p>
        </p:txBody>
      </p:sp>
      <p:sp>
        <p:nvSpPr>
          <p:cNvPr id="13" name="TextBox 12"/>
          <p:cNvSpPr txBox="1"/>
          <p:nvPr/>
        </p:nvSpPr>
        <p:spPr>
          <a:xfrm>
            <a:off x="611560" y="5827330"/>
            <a:ext cx="6287299" cy="553998"/>
          </a:xfrm>
          <a:prstGeom prst="rect">
            <a:avLst/>
          </a:prstGeom>
          <a:noFill/>
        </p:spPr>
        <p:txBody>
          <a:bodyPr wrap="none" rtlCol="0">
            <a:spAutoFit/>
          </a:bodyPr>
          <a:lstStyle/>
          <a:p>
            <a:pPr>
              <a:lnSpc>
                <a:spcPct val="150000"/>
              </a:lnSpc>
            </a:pPr>
            <a:r>
              <a:rPr lang="ko-KR" altLang="en-US" sz="1000" b="1" dirty="0">
                <a:solidFill>
                  <a:schemeClr val="tx1">
                    <a:lumMod val="75000"/>
                    <a:lumOff val="25000"/>
                  </a:schemeClr>
                </a:solidFill>
                <a:latin typeface="굴림" pitchFamily="50" charset="-127"/>
                <a:ea typeface="굴림" pitchFamily="50" charset="-127"/>
              </a:rPr>
              <a:t>서울시 마포구  성미산로 </a:t>
            </a:r>
            <a:r>
              <a:rPr lang="en-US" altLang="ko-KR" sz="1000" b="1" dirty="0">
                <a:solidFill>
                  <a:schemeClr val="tx1">
                    <a:lumMod val="75000"/>
                    <a:lumOff val="25000"/>
                  </a:schemeClr>
                </a:solidFill>
                <a:latin typeface="굴림" pitchFamily="50" charset="-127"/>
                <a:ea typeface="굴림" pitchFamily="50" charset="-127"/>
              </a:rPr>
              <a:t>139  1</a:t>
            </a:r>
            <a:r>
              <a:rPr lang="ko-KR" altLang="en-US" sz="1000" b="1" dirty="0">
                <a:solidFill>
                  <a:schemeClr val="tx1">
                    <a:lumMod val="75000"/>
                    <a:lumOff val="25000"/>
                  </a:schemeClr>
                </a:solidFill>
                <a:latin typeface="굴림" pitchFamily="50" charset="-127"/>
                <a:ea typeface="굴림" pitchFamily="50" charset="-127"/>
              </a:rPr>
              <a:t>층 </a:t>
            </a:r>
            <a:r>
              <a:rPr lang="en-US" altLang="ko-KR" sz="1000" b="1" dirty="0">
                <a:solidFill>
                  <a:schemeClr val="tx1">
                    <a:lumMod val="75000"/>
                    <a:lumOff val="25000"/>
                  </a:schemeClr>
                </a:solidFill>
                <a:latin typeface="굴림" pitchFamily="50" charset="-127"/>
                <a:ea typeface="굴림" pitchFamily="50" charset="-127"/>
              </a:rPr>
              <a:t>102</a:t>
            </a:r>
            <a:r>
              <a:rPr lang="ko-KR" altLang="en-US" sz="1000" b="1" dirty="0">
                <a:solidFill>
                  <a:schemeClr val="tx1">
                    <a:lumMod val="75000"/>
                    <a:lumOff val="25000"/>
                  </a:schemeClr>
                </a:solidFill>
                <a:latin typeface="굴림" pitchFamily="50" charset="-127"/>
                <a:ea typeface="굴림" pitchFamily="50" charset="-127"/>
              </a:rPr>
              <a:t>호  </a:t>
            </a:r>
            <a:r>
              <a:rPr lang="ko-KR" altLang="en-US" sz="1000" b="1" dirty="0" err="1">
                <a:solidFill>
                  <a:schemeClr val="tx1">
                    <a:lumMod val="75000"/>
                    <a:lumOff val="25000"/>
                  </a:schemeClr>
                </a:solidFill>
                <a:latin typeface="굴림" pitchFamily="50" charset="-127"/>
                <a:ea typeface="굴림" pitchFamily="50" charset="-127"/>
              </a:rPr>
              <a:t>락킨코리아</a:t>
            </a:r>
            <a:r>
              <a:rPr lang="ko-KR" altLang="en-US" sz="1000" b="1" dirty="0">
                <a:solidFill>
                  <a:schemeClr val="tx1">
                    <a:lumMod val="75000"/>
                    <a:lumOff val="25000"/>
                  </a:schemeClr>
                </a:solidFill>
                <a:latin typeface="굴림" pitchFamily="50" charset="-127"/>
                <a:ea typeface="굴림" pitchFamily="50" charset="-127"/>
              </a:rPr>
              <a:t> 엔터테인먼트 </a:t>
            </a:r>
            <a:r>
              <a:rPr lang="en-US" altLang="ko-KR" sz="1000" b="1" dirty="0">
                <a:solidFill>
                  <a:schemeClr val="tx1">
                    <a:lumMod val="75000"/>
                    <a:lumOff val="25000"/>
                  </a:schemeClr>
                </a:solidFill>
                <a:latin typeface="굴림" pitchFamily="50" charset="-127"/>
                <a:ea typeface="굴림" pitchFamily="50" charset="-127"/>
              </a:rPr>
              <a:t>Tel. 02)324-5148  Fax. 02) 324-5108</a:t>
            </a:r>
          </a:p>
          <a:p>
            <a:pPr>
              <a:lnSpc>
                <a:spcPct val="150000"/>
              </a:lnSpc>
            </a:pPr>
            <a:r>
              <a:rPr lang="ko-KR" altLang="en-US" sz="1000" b="1" dirty="0">
                <a:solidFill>
                  <a:schemeClr val="tx1">
                    <a:lumMod val="75000"/>
                    <a:lumOff val="25000"/>
                  </a:schemeClr>
                </a:solidFill>
                <a:latin typeface="굴림" pitchFamily="50" charset="-127"/>
                <a:ea typeface="굴림" pitchFamily="50" charset="-127"/>
              </a:rPr>
              <a:t>이화신 대표 </a:t>
            </a:r>
            <a:r>
              <a:rPr lang="en-US" altLang="ko-KR" sz="1000" b="1" dirty="0">
                <a:solidFill>
                  <a:schemeClr val="tx1">
                    <a:lumMod val="75000"/>
                    <a:lumOff val="25000"/>
                  </a:schemeClr>
                </a:solidFill>
                <a:latin typeface="굴림" pitchFamily="50" charset="-127"/>
                <a:ea typeface="굴림" pitchFamily="50" charset="-127"/>
              </a:rPr>
              <a:t>010-3346-0993  rockinhashin@hanmail.net</a:t>
            </a:r>
            <a:endParaRPr lang="ko-KR" altLang="en-US" sz="1000" b="1" dirty="0">
              <a:solidFill>
                <a:schemeClr val="tx1">
                  <a:lumMod val="75000"/>
                  <a:lumOff val="25000"/>
                </a:schemeClr>
              </a:solidFill>
              <a:latin typeface="굴림" pitchFamily="50" charset="-127"/>
              <a:ea typeface="굴림" pitchFamily="50" charset="-127"/>
            </a:endParaRPr>
          </a:p>
        </p:txBody>
      </p:sp>
      <p:sp>
        <p:nvSpPr>
          <p:cNvPr id="17" name="TextBox 16"/>
          <p:cNvSpPr txBox="1"/>
          <p:nvPr/>
        </p:nvSpPr>
        <p:spPr>
          <a:xfrm>
            <a:off x="4067944" y="5157192"/>
            <a:ext cx="827471" cy="369332"/>
          </a:xfrm>
          <a:prstGeom prst="rect">
            <a:avLst/>
          </a:prstGeom>
          <a:noFill/>
        </p:spPr>
        <p:txBody>
          <a:bodyPr wrap="none" rtlCol="0">
            <a:spAutoFit/>
          </a:bodyPr>
          <a:lstStyle/>
          <a:p>
            <a:r>
              <a:rPr lang="en-US" altLang="ko-KR" dirty="0"/>
              <a:t>2017.1</a:t>
            </a:r>
            <a:endParaRPr lang="ko-KR" altLang="en-US" dirty="0"/>
          </a:p>
        </p:txBody>
      </p:sp>
      <p:sp>
        <p:nvSpPr>
          <p:cNvPr id="12" name="직사각형 11"/>
          <p:cNvSpPr/>
          <p:nvPr/>
        </p:nvSpPr>
        <p:spPr>
          <a:xfrm>
            <a:off x="0" y="0"/>
            <a:ext cx="9144000" cy="6858000"/>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3" descr="E:\락킨코리아\락킨코리아 로고\락킨코리아로고.png"/>
          <p:cNvPicPr>
            <a:picLocks noChangeAspect="1" noChangeArrowheads="1"/>
          </p:cNvPicPr>
          <p:nvPr/>
        </p:nvPicPr>
        <p:blipFill>
          <a:blip r:embed="rId4" cstate="print"/>
          <a:srcRect/>
          <a:stretch>
            <a:fillRect/>
          </a:stretch>
        </p:blipFill>
        <p:spPr bwMode="auto">
          <a:xfrm>
            <a:off x="7164288" y="5877272"/>
            <a:ext cx="1296144" cy="497465"/>
          </a:xfrm>
          <a:prstGeom prst="rect">
            <a:avLst/>
          </a:prstGeom>
          <a:noFill/>
        </p:spPr>
      </p:pic>
    </p:spTree>
    <p:extLst>
      <p:ext uri="{BB962C8B-B14F-4D97-AF65-F5344CB8AC3E}">
        <p14:creationId xmlns:p14="http://schemas.microsoft.com/office/powerpoint/2010/main" val="2806895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10</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585964"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곰돌이의</a:t>
            </a:r>
            <a:r>
              <a:rPr lang="ko-KR" altLang="en-US" sz="1600" b="1" dirty="0">
                <a:solidFill>
                  <a:schemeClr val="accent1"/>
                </a:solidFill>
                <a:latin typeface="맑은 고딕" pitchFamily="50" charset="-127"/>
                <a:ea typeface="맑은 고딕" pitchFamily="50" charset="-127"/>
              </a:rPr>
              <a:t> 크리스마스 선물</a:t>
            </a:r>
          </a:p>
        </p:txBody>
      </p:sp>
      <p:sp>
        <p:nvSpPr>
          <p:cNvPr id="15" name="TextBox 8"/>
          <p:cNvSpPr txBox="1">
            <a:spLocks noChangeArrowheads="1"/>
          </p:cNvSpPr>
          <p:nvPr/>
        </p:nvSpPr>
        <p:spPr bwMode="auto">
          <a:xfrm>
            <a:off x="4408731" y="1140081"/>
            <a:ext cx="4351338"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 </a:t>
            </a:r>
          </a:p>
          <a:p>
            <a:pPr algn="l" eaLnBrk="1" hangingPunct="1"/>
            <a:endParaRPr lang="ko-KR" altLang="en-US" sz="1200"/>
          </a:p>
          <a:p>
            <a:pPr algn="l" eaLnBrk="1" hangingPunct="1"/>
            <a:r>
              <a:rPr lang="ko-KR" altLang="en-US" sz="1200"/>
              <a:t>겨울잠을 자는 곰돌이는 해마다 크리스마스 선물을 받지 못한다</a:t>
            </a:r>
            <a:r>
              <a:rPr lang="en-US" altLang="ko-KR" sz="1200"/>
              <a:t>. </a:t>
            </a:r>
            <a:endParaRPr lang="ko-KR" altLang="en-US" sz="1200"/>
          </a:p>
          <a:p>
            <a:pPr algn="l" eaLnBrk="1" hangingPunct="1"/>
            <a:r>
              <a:rPr lang="ko-KR" altLang="en-US" sz="1200"/>
              <a:t>곰돌이는 착한 일을 많이 했지만 산타할아버지께서 곰돌이에게 선물을 주지 않는 게 이상하다고 생각했다</a:t>
            </a:r>
            <a:r>
              <a:rPr lang="en-US" altLang="ko-KR" sz="1200"/>
              <a:t>. </a:t>
            </a:r>
          </a:p>
          <a:p>
            <a:pPr algn="l" eaLnBrk="1" hangingPunct="1"/>
            <a:r>
              <a:rPr lang="ko-KR" altLang="en-US" sz="1200"/>
              <a:t>이번 크리스마스에는 자지 않고 기다렸다가 산타할아버지에게 물어보려고 다짐한다</a:t>
            </a:r>
            <a:r>
              <a:rPr lang="en-US" altLang="ko-KR" sz="1200"/>
              <a:t>. </a:t>
            </a:r>
            <a:r>
              <a:rPr lang="ko-KR" altLang="en-US" sz="1200"/>
              <a:t>하지만 쏟아지는 잠에 어쩔 수 없이 잠에 푹 빠진 곰돌이</a:t>
            </a:r>
            <a:r>
              <a:rPr lang="en-US" altLang="ko-KR" sz="1200"/>
              <a:t>, </a:t>
            </a:r>
            <a:r>
              <a:rPr lang="ko-KR" altLang="en-US" sz="1200"/>
              <a:t>산타할아버지는 해마다 그렇듯 곰돌이에게 선물을 주고 간다</a:t>
            </a:r>
            <a:r>
              <a:rPr lang="en-US" altLang="ko-KR" sz="1200"/>
              <a:t>. </a:t>
            </a:r>
          </a:p>
          <a:p>
            <a:pPr algn="l" eaLnBrk="1" hangingPunct="1"/>
            <a:r>
              <a:rPr lang="ko-KR" altLang="en-US" sz="1200"/>
              <a:t>곰돌이의 선물은 이웃에 사는 늑대가 곰돌이가 겨울잠을 자는 동안에 몰래 가지고 간다</a:t>
            </a:r>
            <a:r>
              <a:rPr lang="en-US" altLang="ko-KR" sz="1200"/>
              <a:t>. </a:t>
            </a:r>
            <a:r>
              <a:rPr lang="ko-KR" altLang="en-US" sz="1200"/>
              <a:t>잠에서 깬 곰돌이는 이번에도 선물이 없어 울고만 있는데 어디선가 들리는 캐롤 소리와 함께 산타할아버지가 등장하는데</a:t>
            </a:r>
            <a:r>
              <a:rPr lang="en-US" altLang="ko-KR" sz="1200"/>
              <a:t>...</a:t>
            </a:r>
          </a:p>
          <a:p>
            <a:pPr algn="l" eaLnBrk="1" hangingPunct="1"/>
            <a:endParaRPr lang="en-US" altLang="ko-KR" sz="1200"/>
          </a:p>
          <a:p>
            <a:pPr algn="l" eaLnBrk="1" hangingPunct="1"/>
            <a:endParaRPr lang="ko-KR" altLang="en-US" sz="1200" b="1"/>
          </a:p>
          <a:p>
            <a:pPr algn="l" eaLnBrk="1" hangingPunct="1"/>
            <a:r>
              <a:rPr lang="en-US" altLang="ko-KR" sz="1200" b="1"/>
              <a:t>&lt;</a:t>
            </a:r>
            <a:r>
              <a:rPr lang="ko-KR" altLang="en-US" sz="1200" b="1"/>
              <a:t>작품특징</a:t>
            </a:r>
            <a:r>
              <a:rPr lang="en-US" altLang="ko-KR" sz="1200" b="1"/>
              <a:t>&gt;</a:t>
            </a:r>
          </a:p>
          <a:p>
            <a:pPr algn="l" eaLnBrk="1" hangingPunct="1"/>
            <a:endParaRPr lang="ko-KR" altLang="en-US" sz="1200"/>
          </a:p>
          <a:p>
            <a:pPr algn="l" eaLnBrk="1" hangingPunct="1"/>
            <a:r>
              <a:rPr lang="ko-KR" altLang="en-US" sz="1200"/>
              <a:t>크리스마스 시즌에 신나는 캐롤을 함께 부르며 산타할아버지와 동물친구들이 등장하는 인형극 재미와 감동이 있답니다</a:t>
            </a:r>
            <a:endParaRPr lang="en-US" altLang="ko-KR" sz="1200"/>
          </a:p>
          <a:p>
            <a:pPr algn="l" eaLnBrk="1" hangingPunct="1"/>
            <a:endParaRPr lang="ko-KR" altLang="en-US" sz="1200"/>
          </a:p>
          <a:p>
            <a:pPr algn="l" eaLnBrk="1" hangingPunct="1"/>
            <a:r>
              <a:rPr lang="en-US" altLang="ko-KR" sz="1200"/>
              <a:t>2007</a:t>
            </a:r>
            <a:r>
              <a:rPr lang="ko-KR" altLang="en-US" sz="1200"/>
              <a:t>년 홈플러스 </a:t>
            </a:r>
            <a:r>
              <a:rPr lang="en-US" altLang="ko-KR" sz="1200"/>
              <a:t>30</a:t>
            </a:r>
            <a:r>
              <a:rPr lang="ko-KR" altLang="en-US" sz="1200"/>
              <a:t>개점 크리스마스 행사 초청작</a:t>
            </a:r>
          </a:p>
        </p:txBody>
      </p:sp>
      <p:pic>
        <p:nvPicPr>
          <p:cNvPr id="23" name="Picture 3" descr="E:\음악팀별자료\퓨전공연팀\1-어린이뮤지컬인형극-호빵아저씨-모여라꿈동산\인형극 출력사진 용량큰것\곰돌이의크리스마스선물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97" y="1603187"/>
            <a:ext cx="3732300" cy="248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43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11</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765227"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꼼지와</a:t>
            </a:r>
            <a:r>
              <a:rPr lang="ko-KR" altLang="en-US" sz="1600" b="1" dirty="0">
                <a:solidFill>
                  <a:schemeClr val="accent1"/>
                </a:solidFill>
                <a:latin typeface="맑은 고딕" pitchFamily="50" charset="-127"/>
                <a:ea typeface="맑은 고딕" pitchFamily="50" charset="-127"/>
              </a:rPr>
              <a:t> 왕 콧구멍</a:t>
            </a:r>
          </a:p>
        </p:txBody>
      </p:sp>
      <p:sp>
        <p:nvSpPr>
          <p:cNvPr id="15" name="TextBox 8"/>
          <p:cNvSpPr txBox="1">
            <a:spLocks noChangeArrowheads="1"/>
          </p:cNvSpPr>
          <p:nvPr/>
        </p:nvSpPr>
        <p:spPr bwMode="auto">
          <a:xfrm>
            <a:off x="4435795" y="710811"/>
            <a:ext cx="4262759"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r>
              <a:rPr lang="ko-KR" altLang="en-US" sz="1200" b="1" dirty="0"/>
              <a:t> </a:t>
            </a:r>
            <a:endParaRPr lang="en-US" altLang="ko-KR" sz="1200" b="1" dirty="0"/>
          </a:p>
          <a:p>
            <a:pPr algn="l" eaLnBrk="1" hangingPunct="1"/>
            <a:endParaRPr lang="ko-KR" altLang="en-US" sz="1200" dirty="0"/>
          </a:p>
          <a:p>
            <a:pPr algn="l"/>
            <a:r>
              <a:rPr lang="ko-KR" altLang="en-US" sz="1200" dirty="0"/>
              <a:t>아기사슴 </a:t>
            </a:r>
            <a:r>
              <a:rPr lang="ko-KR" altLang="en-US" sz="1200" dirty="0" err="1"/>
              <a:t>꼼지는</a:t>
            </a:r>
            <a:r>
              <a:rPr lang="ko-KR" altLang="en-US" sz="1200" dirty="0"/>
              <a:t> 친구인 꿀돼지와 함께 물고기를 잡으러 호수에 </a:t>
            </a:r>
            <a:r>
              <a:rPr lang="ko-KR" altLang="en-US" sz="1200" dirty="0" err="1"/>
              <a:t>놀러간다</a:t>
            </a:r>
            <a:r>
              <a:rPr lang="en-US" altLang="ko-KR" sz="1200" dirty="0"/>
              <a:t>. </a:t>
            </a:r>
            <a:r>
              <a:rPr lang="ko-KR" altLang="en-US" sz="1200" dirty="0" err="1"/>
              <a:t>꼼지와</a:t>
            </a:r>
            <a:r>
              <a:rPr lang="ko-KR" altLang="en-US" sz="1200" dirty="0"/>
              <a:t> 돼지는 물고기를 잡아서 기뻐하며 돼지보고 물고기를 지키라고 말한 뒤 또 다시 호수로 물고기를 잡으러 간다</a:t>
            </a:r>
            <a:r>
              <a:rPr lang="en-US" altLang="ko-KR" sz="1200" dirty="0"/>
              <a:t>. </a:t>
            </a:r>
            <a:r>
              <a:rPr lang="ko-KR" altLang="en-US" sz="1200" dirty="0"/>
              <a:t>그런데</a:t>
            </a:r>
            <a:r>
              <a:rPr lang="en-US" altLang="ko-KR" sz="1200" dirty="0"/>
              <a:t>, </a:t>
            </a:r>
            <a:r>
              <a:rPr lang="ko-KR" altLang="en-US" sz="1200" dirty="0"/>
              <a:t>물고기를 괴물이 나타나서 </a:t>
            </a:r>
            <a:r>
              <a:rPr lang="ko-KR" altLang="en-US" sz="1200" dirty="0" err="1"/>
              <a:t>꼼지와</a:t>
            </a:r>
            <a:r>
              <a:rPr lang="ko-KR" altLang="en-US" sz="1200" dirty="0"/>
              <a:t> 돼지의 물고기를 빼앗아 먹는다</a:t>
            </a:r>
            <a:r>
              <a:rPr lang="en-US" altLang="ko-KR" sz="1200" dirty="0"/>
              <a:t>. </a:t>
            </a:r>
            <a:r>
              <a:rPr lang="ko-KR" altLang="en-US" sz="1200" dirty="0"/>
              <a:t>화가 난 </a:t>
            </a:r>
            <a:r>
              <a:rPr lang="ko-KR" altLang="en-US" sz="1200" dirty="0" err="1"/>
              <a:t>꼼지는</a:t>
            </a:r>
            <a:r>
              <a:rPr lang="ko-KR" altLang="en-US" sz="1200" dirty="0"/>
              <a:t> 호랑이에게 도움을 청하는데 힘이 </a:t>
            </a:r>
            <a:r>
              <a:rPr lang="ko-KR" altLang="en-US" sz="1200" dirty="0" err="1"/>
              <a:t>쎈</a:t>
            </a:r>
            <a:r>
              <a:rPr lang="ko-KR" altLang="en-US" sz="1200" dirty="0"/>
              <a:t> 호랑이도</a:t>
            </a:r>
            <a:r>
              <a:rPr lang="en-US" altLang="ko-KR" sz="1200" dirty="0"/>
              <a:t>, </a:t>
            </a:r>
            <a:r>
              <a:rPr lang="ko-KR" altLang="en-US" sz="1200" dirty="0"/>
              <a:t>괴물 왕 콧구멍에게는 어쩔 수 없다</a:t>
            </a:r>
            <a:r>
              <a:rPr lang="en-US" altLang="ko-KR" sz="1200" dirty="0"/>
              <a:t>. </a:t>
            </a:r>
            <a:r>
              <a:rPr lang="ko-KR" altLang="en-US" sz="1200" dirty="0"/>
              <a:t>동물친구들은 모두 괴물</a:t>
            </a:r>
            <a:r>
              <a:rPr lang="en-US" altLang="ko-KR" sz="1200" dirty="0"/>
              <a:t>(</a:t>
            </a:r>
            <a:r>
              <a:rPr lang="ko-KR" altLang="en-US" sz="1200" dirty="0" err="1"/>
              <a:t>왕코구멍</a:t>
            </a:r>
            <a:r>
              <a:rPr lang="en-US" altLang="ko-KR" sz="1200" dirty="0"/>
              <a:t>)</a:t>
            </a:r>
            <a:r>
              <a:rPr lang="ko-KR" altLang="en-US" sz="1200" dirty="0"/>
              <a:t>에게 잡혀가는데 책을 많이 읽는 지혜로운 아기사슴 꼼지는 어떻게 괴물을 혼내줄 수 있을까요</a:t>
            </a:r>
            <a:r>
              <a:rPr lang="en-US" altLang="ko-KR" sz="1200" dirty="0"/>
              <a:t>?</a:t>
            </a:r>
            <a:endParaRPr lang="ko-KR" altLang="en-US" sz="1200" dirty="0"/>
          </a:p>
          <a:p>
            <a:pPr algn="l" eaLnBrk="1" hangingPunct="1"/>
            <a:endParaRPr lang="en-US" altLang="ko-KR" sz="1200" b="1" dirty="0"/>
          </a:p>
          <a:p>
            <a:pPr algn="l" eaLnBrk="1" hangingPunct="1"/>
            <a:r>
              <a:rPr lang="en-US" altLang="ko-KR" sz="1200" b="1" dirty="0"/>
              <a:t>&lt;</a:t>
            </a:r>
            <a:r>
              <a:rPr lang="ko-KR" altLang="en-US" sz="1200" b="1" dirty="0"/>
              <a:t>작품특징</a:t>
            </a:r>
            <a:r>
              <a:rPr lang="en-US" altLang="ko-KR" sz="1200" b="1" dirty="0"/>
              <a:t>&gt;</a:t>
            </a:r>
          </a:p>
          <a:p>
            <a:pPr algn="l" eaLnBrk="1" hangingPunct="1"/>
            <a:endParaRPr lang="en-US" altLang="ko-KR" sz="1200" b="1" dirty="0"/>
          </a:p>
          <a:p>
            <a:pPr algn="l" eaLnBrk="1" hangingPunct="1"/>
            <a:r>
              <a:rPr lang="ko-KR" altLang="en-US" sz="1200" dirty="0"/>
              <a:t>이 작품은 이미 동화책으로 발간한 인도네시아의 전례동화이다</a:t>
            </a:r>
            <a:r>
              <a:rPr lang="en-US" altLang="ko-KR" sz="1200" dirty="0"/>
              <a:t>. </a:t>
            </a:r>
            <a:r>
              <a:rPr lang="ko-KR" altLang="en-US" sz="1200" dirty="0"/>
              <a:t>힘 </a:t>
            </a:r>
            <a:r>
              <a:rPr lang="ko-KR" altLang="en-US" sz="1200" dirty="0" err="1"/>
              <a:t>쎈</a:t>
            </a:r>
            <a:r>
              <a:rPr lang="ko-KR" altLang="en-US" sz="1200" dirty="0"/>
              <a:t> 친구들은 </a:t>
            </a:r>
            <a:r>
              <a:rPr lang="ko-KR" altLang="en-US" sz="1200" dirty="0" err="1"/>
              <a:t>잘난척</a:t>
            </a:r>
            <a:r>
              <a:rPr lang="ko-KR" altLang="en-US" sz="1200" dirty="0"/>
              <a:t> 하지만 지혜로운 </a:t>
            </a:r>
            <a:r>
              <a:rPr lang="ko-KR" altLang="en-US" sz="1200" dirty="0" err="1"/>
              <a:t>꼼지는</a:t>
            </a:r>
            <a:r>
              <a:rPr lang="ko-KR" altLang="en-US" sz="1200" dirty="0"/>
              <a:t> 자신을 낮추어 겸손하며 위기 앞에서 침착하며 오히려 대범하기까지 하다</a:t>
            </a:r>
            <a:r>
              <a:rPr lang="en-US" altLang="ko-KR" sz="1200" dirty="0"/>
              <a:t>. </a:t>
            </a:r>
            <a:r>
              <a:rPr lang="ko-KR" altLang="en-US" sz="1200" dirty="0"/>
              <a:t>가끔 엉뚱한 행동을 하기도 하지만 어른들의 눈으로 보면 이상하고 비정상적일지 모르지만</a:t>
            </a:r>
            <a:r>
              <a:rPr lang="en-US" altLang="ko-KR" sz="1200" dirty="0"/>
              <a:t>, </a:t>
            </a:r>
            <a:r>
              <a:rPr lang="ko-KR" altLang="en-US" sz="1200" dirty="0"/>
              <a:t>아이들의 눈에는 지극히 자연스럽고 정상적이다</a:t>
            </a:r>
            <a:r>
              <a:rPr lang="en-US" altLang="ko-KR" sz="1200" dirty="0"/>
              <a:t>. </a:t>
            </a:r>
            <a:r>
              <a:rPr lang="ko-KR" altLang="en-US" sz="1200" dirty="0"/>
              <a:t>이 작품을 통해 아이들에게는 아기사슴 꼼지를 통해 지혜의 소중함을</a:t>
            </a:r>
            <a:r>
              <a:rPr lang="en-US" altLang="ko-KR" sz="1200" dirty="0"/>
              <a:t>, </a:t>
            </a:r>
            <a:r>
              <a:rPr lang="ko-KR" altLang="en-US" sz="1200" dirty="0"/>
              <a:t>어른들에게는 동심으로 돌아갈 수 있는 시간을 줌으로써 아이들과 부모님들이 함께 보며 공감할 수 있는 좋은 시간이 될 것이다</a:t>
            </a:r>
            <a:r>
              <a:rPr lang="en-US" altLang="ko-KR" sz="1200" dirty="0"/>
              <a:t>. </a:t>
            </a:r>
            <a:endParaRPr lang="ko-KR" altLang="en-US" sz="1200" dirty="0"/>
          </a:p>
          <a:p>
            <a:pPr algn="l"/>
            <a:r>
              <a:rPr lang="en-US" altLang="ko-KR" sz="1200" dirty="0"/>
              <a:t>- </a:t>
            </a:r>
            <a:r>
              <a:rPr lang="ko-KR" altLang="en-US" sz="1200" dirty="0"/>
              <a:t>일본 </a:t>
            </a:r>
            <a:r>
              <a:rPr lang="ko-KR" altLang="en-US" sz="1200" dirty="0" err="1"/>
              <a:t>이다국제인형극제</a:t>
            </a:r>
            <a:r>
              <a:rPr lang="ko-KR" altLang="en-US" sz="1200" dirty="0"/>
              <a:t> 출품작</a:t>
            </a:r>
          </a:p>
          <a:p>
            <a:pPr algn="l"/>
            <a:r>
              <a:rPr lang="en-US" altLang="ko-KR" sz="1200" dirty="0"/>
              <a:t>- </a:t>
            </a:r>
            <a:r>
              <a:rPr lang="ko-KR" altLang="en-US" sz="1200" dirty="0"/>
              <a:t>경기국제 인형극제 초청작</a:t>
            </a:r>
          </a:p>
          <a:p>
            <a:pPr algn="l"/>
            <a:r>
              <a:rPr lang="ko-KR" altLang="en-US" sz="1200" dirty="0"/>
              <a:t>어린이 함께 호흡하며 이야기를 전개해 나가는 참여하는 인형극</a:t>
            </a:r>
          </a:p>
        </p:txBody>
      </p:sp>
      <p:pic>
        <p:nvPicPr>
          <p:cNvPr id="16" name="Picture 2" descr="F:\음악파트\음악팀별자료\퓨전공연팀\1-어린이뮤지컬인형극-호빵아저씨-모여라꿈동산\인형극 출력사진 용량큰것\꼼지와왕콧구멍.jpg"/>
          <p:cNvPicPr>
            <a:picLocks noChangeAspect="1" noChangeArrowheads="1"/>
          </p:cNvPicPr>
          <p:nvPr/>
        </p:nvPicPr>
        <p:blipFill>
          <a:blip r:embed="rId3" cstate="print"/>
          <a:srcRect/>
          <a:stretch>
            <a:fillRect/>
          </a:stretch>
        </p:blipFill>
        <p:spPr bwMode="auto">
          <a:xfrm>
            <a:off x="417635" y="1252620"/>
            <a:ext cx="3840427" cy="2880320"/>
          </a:xfrm>
          <a:prstGeom prst="rect">
            <a:avLst/>
          </a:prstGeom>
          <a:noFill/>
        </p:spPr>
      </p:pic>
    </p:spTree>
    <p:extLst>
      <p:ext uri="{BB962C8B-B14F-4D97-AF65-F5344CB8AC3E}">
        <p14:creationId xmlns:p14="http://schemas.microsoft.com/office/powerpoint/2010/main" val="3469679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12</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970411"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꾀돌이</a:t>
            </a:r>
            <a:r>
              <a:rPr lang="ko-KR" altLang="en-US" sz="1600" b="1" dirty="0">
                <a:solidFill>
                  <a:schemeClr val="accent1"/>
                </a:solidFill>
                <a:latin typeface="맑은 고딕" pitchFamily="50" charset="-127"/>
                <a:ea typeface="맑은 고딕" pitchFamily="50" charset="-127"/>
              </a:rPr>
              <a:t> 토끼와 돌떡</a:t>
            </a:r>
          </a:p>
        </p:txBody>
      </p:sp>
      <p:sp>
        <p:nvSpPr>
          <p:cNvPr id="15" name="TextBox 8"/>
          <p:cNvSpPr txBox="1">
            <a:spLocks noChangeArrowheads="1"/>
          </p:cNvSpPr>
          <p:nvPr/>
        </p:nvSpPr>
        <p:spPr bwMode="auto">
          <a:xfrm>
            <a:off x="4607725" y="926596"/>
            <a:ext cx="3960812" cy="438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a:p>
          <a:p>
            <a:pPr algn="l" eaLnBrk="1" hangingPunct="1"/>
            <a:r>
              <a:rPr lang="ko-KR" altLang="en-US" sz="1100"/>
              <a:t>숲 속 동물 마을에 친구들을 만나면 때리고 괴롭히는 힘 쎈 호랑이가 살고 있었어요</a:t>
            </a:r>
            <a:r>
              <a:rPr lang="en-US" altLang="ko-KR" sz="1100"/>
              <a:t>. </a:t>
            </a:r>
            <a:r>
              <a:rPr lang="ko-KR" altLang="en-US" sz="1100"/>
              <a:t>호랑이는 꿀돼지를 만나도 때리고 괴롭히고 멍멍이를 만나도 욕심부리고 양보는 절대로 하지 않았어요</a:t>
            </a:r>
            <a:r>
              <a:rPr lang="en-US" altLang="ko-KR" sz="1100"/>
              <a:t>. </a:t>
            </a:r>
            <a:r>
              <a:rPr lang="ko-KR" altLang="en-US" sz="1100"/>
              <a:t>어느 날 꿀돼지와 멍멍이가 같이 재미있게 노는 것을 본 호랑이는 “왜 나랑은 재미있게 놀아주지 않는 거야</a:t>
            </a:r>
            <a:r>
              <a:rPr lang="en-US" altLang="ko-KR" sz="1100"/>
              <a:t>?” </a:t>
            </a:r>
            <a:r>
              <a:rPr lang="ko-KR" altLang="en-US" sz="1100"/>
              <a:t>라며 투정을 부리고 또 친구들을 괴롭힌답니다</a:t>
            </a:r>
            <a:r>
              <a:rPr lang="en-US" altLang="ko-KR" sz="1100"/>
              <a:t>. </a:t>
            </a:r>
          </a:p>
          <a:p>
            <a:pPr algn="l" eaLnBrk="1" hangingPunct="1"/>
            <a:r>
              <a:rPr lang="ko-KR" altLang="en-US" sz="1100"/>
              <a:t>결국 제 분을 참지 못하고 “오늘밤에 너희들을 모두 잡아 먹을 테야” 하며 집으로 돌아가 버리는데 멍멍이와 꿀돼지는 어쩔 줄을 모른답니다</a:t>
            </a:r>
            <a:r>
              <a:rPr lang="en-US" altLang="ko-KR" sz="1100"/>
              <a:t>. </a:t>
            </a:r>
            <a:endParaRPr lang="ko-KR" altLang="en-US" sz="1100"/>
          </a:p>
          <a:p>
            <a:pPr algn="l" eaLnBrk="1" hangingPunct="1"/>
            <a:r>
              <a:rPr lang="ko-KR" altLang="en-US" sz="1100"/>
              <a:t>우리 친구 꾀돌이가 이 소식을 듣고는 좋을 생각이 있으니 걱정하지 말라는데</a:t>
            </a:r>
            <a:r>
              <a:rPr lang="en-US" altLang="ko-KR" sz="1100"/>
              <a:t>... </a:t>
            </a:r>
            <a:r>
              <a:rPr lang="ko-KR" altLang="en-US" sz="1100"/>
              <a:t>과연 꾀돌이 토끼는 어떻게 호랑이를 혼내줄까요</a:t>
            </a:r>
            <a:r>
              <a:rPr lang="en-US" altLang="ko-KR" sz="1100"/>
              <a:t>? </a:t>
            </a:r>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100" b="1"/>
          </a:p>
          <a:p>
            <a:pPr algn="l" eaLnBrk="1" hangingPunct="1"/>
            <a:r>
              <a:rPr lang="ko-KR" altLang="en-US" sz="1100"/>
              <a:t>신학기 친구들을 어떻게 사귀어야 하는지 가르쳐줍니다</a:t>
            </a:r>
            <a:r>
              <a:rPr lang="en-US" altLang="ko-KR" sz="1100"/>
              <a:t>.</a:t>
            </a:r>
          </a:p>
          <a:p>
            <a:pPr algn="l" eaLnBrk="1" hangingPunct="1"/>
            <a:r>
              <a:rPr lang="en-US" altLang="ko-KR" sz="1100"/>
              <a:t> </a:t>
            </a:r>
            <a:r>
              <a:rPr lang="ko-KR" altLang="en-US" sz="1100"/>
              <a:t>배려하고 양보하는 마음을 키워줍니다</a:t>
            </a:r>
            <a:r>
              <a:rPr lang="en-US" altLang="ko-KR" sz="1100"/>
              <a:t>. </a:t>
            </a:r>
            <a:endParaRPr lang="ko-KR" altLang="en-US" sz="1100"/>
          </a:p>
          <a:p>
            <a:pPr algn="l" eaLnBrk="1" hangingPunct="1"/>
            <a:r>
              <a:rPr lang="ko-KR" altLang="en-US" sz="1100"/>
              <a:t>전례동화를 바탕으로 이야기를 현대 어린이들의 정서에 맞게 각색하였습니다</a:t>
            </a:r>
            <a:r>
              <a:rPr lang="en-US" altLang="ko-KR" sz="1100"/>
              <a:t>. </a:t>
            </a:r>
          </a:p>
          <a:p>
            <a:pPr algn="l" eaLnBrk="1" hangingPunct="1"/>
            <a:r>
              <a:rPr lang="ko-KR" altLang="en-US" sz="1100"/>
              <a:t>토끼의 지혜는 독서를 통해 얻은 것으로 독서장려 인형극입니다</a:t>
            </a:r>
            <a:r>
              <a:rPr lang="en-US" altLang="ko-KR" sz="1100"/>
              <a:t>. </a:t>
            </a:r>
            <a:endParaRPr lang="ko-KR" altLang="en-US" sz="1100"/>
          </a:p>
          <a:p>
            <a:pPr algn="l" eaLnBrk="1" hangingPunct="1"/>
            <a:endParaRPr lang="ko-KR" altLang="en-US" sz="1100"/>
          </a:p>
          <a:p>
            <a:pPr algn="l" eaLnBrk="1" hangingPunct="1"/>
            <a:r>
              <a:rPr lang="ko-KR" altLang="en-US" sz="1100"/>
              <a:t>롯데마트</a:t>
            </a:r>
            <a:r>
              <a:rPr lang="en-US" altLang="ko-KR" sz="1100"/>
              <a:t>, </a:t>
            </a:r>
            <a:r>
              <a:rPr lang="ko-KR" altLang="en-US" sz="1100"/>
              <a:t>롯데백화점 문화센터 </a:t>
            </a:r>
            <a:r>
              <a:rPr lang="en-US" altLang="ko-KR" sz="1100"/>
              <a:t>15</a:t>
            </a:r>
            <a:r>
              <a:rPr lang="ko-KR" altLang="en-US" sz="1100"/>
              <a:t>개점 순회 공연</a:t>
            </a:r>
            <a:endParaRPr lang="en-US" altLang="ko-KR" sz="1100"/>
          </a:p>
        </p:txBody>
      </p:sp>
      <p:pic>
        <p:nvPicPr>
          <p:cNvPr id="16" name="_x66471920" descr="EMB00000d2c22e1"/>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475" y="1544134"/>
            <a:ext cx="3960812"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7146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13</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199641"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내 친구 번개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다문화</a:t>
            </a:r>
          </a:p>
        </p:txBody>
      </p:sp>
      <p:sp>
        <p:nvSpPr>
          <p:cNvPr id="15" name="TextBox 8"/>
          <p:cNvSpPr txBox="1">
            <a:spLocks noChangeArrowheads="1"/>
          </p:cNvSpPr>
          <p:nvPr/>
        </p:nvSpPr>
        <p:spPr bwMode="auto">
          <a:xfrm>
            <a:off x="383937" y="1045290"/>
            <a:ext cx="4321175"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p>
          <a:p>
            <a:pPr algn="l" eaLnBrk="1" hangingPunct="1"/>
            <a:endParaRPr lang="ko-KR" altLang="en-US" sz="1200" b="1" dirty="0"/>
          </a:p>
          <a:p>
            <a:pPr algn="l" eaLnBrk="1" hangingPunct="1"/>
            <a:r>
              <a:rPr lang="ko-KR" altLang="en-US" sz="1100" dirty="0"/>
              <a:t>동물들이 사는 무지개 학교 빨강 반에는 멋지고 예쁜 동물친구들이 함께 공부를 합니다</a:t>
            </a:r>
            <a:r>
              <a:rPr lang="en-US" altLang="ko-KR" sz="1100" dirty="0"/>
              <a:t>. </a:t>
            </a:r>
            <a:r>
              <a:rPr lang="ko-KR" altLang="en-US" sz="1100" dirty="0"/>
              <a:t>하지만 작고 까맣게 생긴 강아지 번개는 늘 따돌림을 받습니다</a:t>
            </a:r>
            <a:r>
              <a:rPr lang="en-US" altLang="ko-KR" sz="1100" dirty="0"/>
              <a:t>. </a:t>
            </a:r>
            <a:r>
              <a:rPr lang="ko-KR" altLang="en-US" sz="1100" dirty="0"/>
              <a:t>어느 날 부모님 참관 수업 중에 빨강 반 친구들은 번개의 엄마가 저 멀리 외국에서 왔다는 걸 알게 된 후 더욱 심하게 괴롭힙니다</a:t>
            </a:r>
            <a:r>
              <a:rPr lang="en-US" altLang="ko-KR" sz="1100" dirty="0"/>
              <a:t>. </a:t>
            </a:r>
            <a:r>
              <a:rPr lang="ko-KR" altLang="en-US" sz="1100" dirty="0"/>
              <a:t>크게 상처를 입은 번개는 그 후로 엄마와 대화도 하지 않고 혼자 방황을 하는데 교장선생님과 담임선생님의 따듯한 사랑과 배려로 말과 글도 잘 배우고 자신감을 얻게 됩니다</a:t>
            </a:r>
            <a:r>
              <a:rPr lang="en-US" altLang="ko-KR" sz="1100" dirty="0"/>
              <a:t>. </a:t>
            </a:r>
            <a:endParaRPr lang="ko-KR" altLang="en-US" sz="1100" dirty="0"/>
          </a:p>
          <a:p>
            <a:pPr algn="l" eaLnBrk="1" hangingPunct="1"/>
            <a:r>
              <a:rPr lang="ko-KR" altLang="en-US" sz="1100" dirty="0"/>
              <a:t>어느 날 놀이터에서 친구들과 놀고 싶지만 따돌림을 당하던 번개는 친구들이 유괴범 늑대아저씨에게 잡혀 가는걸 보게 됩니다</a:t>
            </a:r>
            <a:r>
              <a:rPr lang="en-US" altLang="ko-KR" sz="1100" dirty="0"/>
              <a:t>. </a:t>
            </a:r>
            <a:endParaRPr lang="ko-KR" altLang="en-US" sz="1100" dirty="0"/>
          </a:p>
          <a:p>
            <a:pPr algn="l" eaLnBrk="1" hangingPunct="1"/>
            <a:r>
              <a:rPr lang="ko-KR" altLang="en-US" sz="1100" dirty="0"/>
              <a:t>캄캄한 굴속에 갇힌 친구들</a:t>
            </a:r>
            <a:r>
              <a:rPr lang="en-US" altLang="ko-KR" sz="1100" dirty="0"/>
              <a:t>... </a:t>
            </a:r>
            <a:r>
              <a:rPr lang="ko-KR" altLang="en-US" sz="1100" dirty="0"/>
              <a:t>늑대는 다음날 일찍 저 멀리 팔아버릴 생각으로 잠이 들고 새까만 번개는 늑대의 눈을 피해 친구들을 구해 냅니다</a:t>
            </a:r>
            <a:r>
              <a:rPr lang="en-US" altLang="ko-KR" sz="1100" dirty="0"/>
              <a:t>. </a:t>
            </a:r>
            <a:endParaRPr lang="ko-KR" altLang="en-US" sz="1100" dirty="0"/>
          </a:p>
          <a:p>
            <a:pPr algn="l" eaLnBrk="1" hangingPunct="1"/>
            <a:r>
              <a:rPr lang="ko-KR" altLang="en-US" sz="1100" dirty="0"/>
              <a:t>늑대는 교장선생님의 신고로 경찰서로 가게 되고 빨강 반 친구들은 그 동안 놀리고 괴롭혔던 번개가 자신들을 미워하지 않고 도와 준데 대해 고마워 합니다</a:t>
            </a:r>
            <a:r>
              <a:rPr lang="en-US" altLang="ko-KR" sz="1100" dirty="0"/>
              <a:t>. </a:t>
            </a:r>
            <a:endParaRPr lang="ko-KR" altLang="en-US" sz="1100" dirty="0"/>
          </a:p>
          <a:p>
            <a:pPr algn="l" eaLnBrk="1" hangingPunct="1"/>
            <a:r>
              <a:rPr lang="ko-KR" altLang="en-US" sz="1100" dirty="0"/>
              <a:t>친구들이 놀렸던 까만 털이 친구들을 위험에서 구해줄 줄 누가 알았겠어요</a:t>
            </a:r>
            <a:r>
              <a:rPr lang="en-US" altLang="ko-KR" sz="1100" dirty="0"/>
              <a:t>? </a:t>
            </a:r>
            <a:endParaRPr lang="en-US" altLang="ko-KR" sz="1200" dirty="0"/>
          </a:p>
        </p:txBody>
      </p:sp>
      <p:sp>
        <p:nvSpPr>
          <p:cNvPr id="16" name="TextBox 2"/>
          <p:cNvSpPr txBox="1">
            <a:spLocks noChangeArrowheads="1"/>
          </p:cNvSpPr>
          <p:nvPr/>
        </p:nvSpPr>
        <p:spPr bwMode="auto">
          <a:xfrm>
            <a:off x="4776549" y="2972515"/>
            <a:ext cx="3973513" cy="318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공연특징</a:t>
            </a:r>
            <a:r>
              <a:rPr lang="en-US" altLang="ko-KR" sz="1200" b="1"/>
              <a:t>&gt;</a:t>
            </a:r>
          </a:p>
          <a:p>
            <a:pPr algn="l" eaLnBrk="1" hangingPunct="1"/>
            <a:endParaRPr lang="ko-KR" altLang="en-US" sz="1200" b="1"/>
          </a:p>
          <a:p>
            <a:pPr algn="l" eaLnBrk="1" hangingPunct="1"/>
            <a:r>
              <a:rPr lang="ko-KR" altLang="en-US" sz="1100"/>
              <a:t>각 학교 및 관공서에서 공연할 수 있도록 </a:t>
            </a:r>
            <a:r>
              <a:rPr lang="ko-KR" altLang="en-US" sz="1100" b="1"/>
              <a:t>손인형극</a:t>
            </a:r>
            <a:r>
              <a:rPr lang="ko-KR" altLang="en-US" sz="1100"/>
              <a:t>으로 구성되었으며 어린이친구들의 관심을 높일 수 있게 동물로 분해서 등장합니다</a:t>
            </a:r>
            <a:r>
              <a:rPr lang="en-US" altLang="ko-KR" sz="1100"/>
              <a:t>. </a:t>
            </a:r>
            <a:r>
              <a:rPr lang="ko-KR" altLang="en-US" sz="1100"/>
              <a:t>동물친구들이 우리 어린이 친구들의 일상을 재미있게 표현했으며 엉뚱발랄한 장면에서는 박수치며 함께 호흡할 것입니다</a:t>
            </a:r>
            <a:r>
              <a:rPr lang="en-US" altLang="ko-KR" sz="1100"/>
              <a:t>. </a:t>
            </a:r>
            <a:r>
              <a:rPr lang="ko-KR" altLang="en-US" sz="1100"/>
              <a:t>이 공연은 누구나 단점을 가지고 있고 그 단점은 어떻게 보느냐에 따라 장점이 될 수 있다는 사실을 시사합니다</a:t>
            </a:r>
            <a:r>
              <a:rPr lang="en-US" altLang="ko-KR" sz="1100"/>
              <a:t>. </a:t>
            </a:r>
            <a:r>
              <a:rPr lang="ko-KR" altLang="en-US" sz="1100"/>
              <a:t>우리 사회의 일원인 다문화가정을 사랑과 배려로 그들의 단점을 장점으로 볼 수 있게 될 것입니다</a:t>
            </a:r>
            <a:r>
              <a:rPr lang="en-US" altLang="ko-KR" sz="1100"/>
              <a:t>.</a:t>
            </a:r>
            <a:endParaRPr lang="ko-KR" altLang="en-US" sz="1100"/>
          </a:p>
          <a:p>
            <a:pPr algn="l" eaLnBrk="1" hangingPunct="1"/>
            <a:r>
              <a:rPr lang="ko-KR" altLang="en-US" sz="1100"/>
              <a:t>세계는 다문화로 향해가는데 우리의 잘못된 편견이 다문화 가정의 깨지고 그 아이들이 자신 꿈을 간직하고 이뤄 나가길 희망하고</a:t>
            </a:r>
            <a:r>
              <a:rPr lang="en-US" altLang="ko-KR" sz="1100"/>
              <a:t>, </a:t>
            </a:r>
            <a:r>
              <a:rPr lang="ko-KR" altLang="en-US" sz="1100"/>
              <a:t>번개를 보면서 누구나 단점은 있지만 그것을 장점으로 승화시킬 수 있기를 기대한다</a:t>
            </a:r>
            <a:r>
              <a:rPr lang="en-US" altLang="ko-KR" sz="1100"/>
              <a:t>.</a:t>
            </a:r>
            <a:endParaRPr lang="ko-KR" altLang="en-US" sz="1100"/>
          </a:p>
          <a:p>
            <a:pPr algn="l" eaLnBrk="1" hangingPunct="1"/>
            <a:r>
              <a:rPr lang="ko-KR" altLang="en-US" sz="1100"/>
              <a:t>이번 공연을 통해 다문화 가정이 더 이상 우리사회의 소외계층이 아니라 우리사회가 품고 나아가야 할 구성원임을 다시 인식시키는 계기가 되기 </a:t>
            </a:r>
          </a:p>
          <a:p>
            <a:pPr eaLnBrk="1" hangingPunct="1"/>
            <a:endParaRPr lang="ko-KR" altLang="en-US" sz="1200"/>
          </a:p>
        </p:txBody>
      </p:sp>
    </p:spTree>
    <p:extLst>
      <p:ext uri="{BB962C8B-B14F-4D97-AF65-F5344CB8AC3E}">
        <p14:creationId xmlns:p14="http://schemas.microsoft.com/office/powerpoint/2010/main" val="1765811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14</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412840"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누가 내 머리에 </a:t>
            </a:r>
            <a:r>
              <a:rPr lang="ko-KR" altLang="en-US" sz="1600" b="1" dirty="0" err="1">
                <a:solidFill>
                  <a:schemeClr val="accent1"/>
                </a:solidFill>
                <a:latin typeface="맑은 고딕" pitchFamily="50" charset="-127"/>
                <a:ea typeface="맑은 고딕" pitchFamily="50" charset="-127"/>
              </a:rPr>
              <a:t>똥쌌어</a:t>
            </a:r>
            <a:r>
              <a:rPr lang="en-US" altLang="ko-KR" sz="1600" b="1" dirty="0">
                <a:solidFill>
                  <a:schemeClr val="accent1"/>
                </a:solidFill>
                <a:latin typeface="맑은 고딕" pitchFamily="50" charset="-127"/>
                <a:ea typeface="맑은 고딕" pitchFamily="50" charset="-127"/>
              </a:rPr>
              <a:t>?</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534700" y="1395668"/>
            <a:ext cx="410527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a:p>
          <a:p>
            <a:pPr algn="l" eaLnBrk="1" hangingPunct="1"/>
            <a:r>
              <a:rPr lang="ko-KR" altLang="en-US" sz="1100"/>
              <a:t>어느 날 두더지는 해가 떴나 안 떴나 보려고 땅 위로 올라갔어요</a:t>
            </a:r>
            <a:r>
              <a:rPr lang="en-US" altLang="ko-KR" sz="1100"/>
              <a:t>. </a:t>
            </a:r>
            <a:r>
              <a:rPr lang="ko-KR" altLang="en-US" sz="1100"/>
              <a:t>어린이친구들과 인사하고 땅속에서 가장 맛있는 지렁이를 찾으러 다녀오니 누군가 머리에 똥을 쌌네요</a:t>
            </a:r>
            <a:r>
              <a:rPr lang="en-US" altLang="ko-KR" sz="1100"/>
              <a:t>. </a:t>
            </a:r>
          </a:p>
          <a:p>
            <a:pPr algn="l" eaLnBrk="1" hangingPunct="1"/>
            <a:r>
              <a:rPr lang="ko-KR" altLang="en-US" sz="1100"/>
              <a:t>누구의 똥인지 비둘기</a:t>
            </a:r>
            <a:r>
              <a:rPr lang="en-US" altLang="ko-KR" sz="1100"/>
              <a:t>, </a:t>
            </a:r>
            <a:r>
              <a:rPr lang="ko-KR" altLang="en-US" sz="1100"/>
              <a:t>토끼</a:t>
            </a:r>
            <a:r>
              <a:rPr lang="en-US" altLang="ko-KR" sz="1100"/>
              <a:t>, </a:t>
            </a:r>
            <a:r>
              <a:rPr lang="ko-KR" altLang="en-US" sz="1100"/>
              <a:t>염소</a:t>
            </a:r>
            <a:r>
              <a:rPr lang="en-US" altLang="ko-KR" sz="1100"/>
              <a:t>, </a:t>
            </a:r>
            <a:r>
              <a:rPr lang="ko-KR" altLang="en-US" sz="1100"/>
              <a:t>돼지</a:t>
            </a:r>
            <a:r>
              <a:rPr lang="en-US" altLang="ko-KR" sz="1100"/>
              <a:t>, </a:t>
            </a:r>
            <a:r>
              <a:rPr lang="ko-KR" altLang="en-US" sz="1100"/>
              <a:t>젖소</a:t>
            </a:r>
            <a:r>
              <a:rPr lang="en-US" altLang="ko-KR" sz="1100"/>
              <a:t>, </a:t>
            </a:r>
            <a:r>
              <a:rPr lang="ko-KR" altLang="en-US" sz="1100"/>
              <a:t>말을 만나는 이야기입니다</a:t>
            </a:r>
            <a:r>
              <a:rPr lang="en-US" altLang="ko-KR" sz="1100"/>
              <a:t>. </a:t>
            </a:r>
            <a:r>
              <a:rPr lang="ko-KR" altLang="en-US" sz="1100"/>
              <a:t>동물마다 저마다 모양과 냄새가 다르다는 것과 동물들이 등장할 때마다 나오는 동요는 어린이친구들에게 큰 재미와 감동을 줄 것입니다</a:t>
            </a:r>
            <a:endParaRPr lang="en-US" altLang="ko-KR" sz="11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a:p>
          <a:p>
            <a:pPr algn="l" eaLnBrk="1" hangingPunct="1"/>
            <a:r>
              <a:rPr lang="ko-KR" altLang="en-US" sz="1100"/>
              <a:t>베스트 셀러 그림책을 한국최초로 </a:t>
            </a:r>
            <a:r>
              <a:rPr lang="en-US" altLang="ko-KR" sz="1100"/>
              <a:t>2001</a:t>
            </a:r>
            <a:r>
              <a:rPr lang="ko-KR" altLang="en-US" sz="1100"/>
              <a:t>년 인형극화시켰습니다</a:t>
            </a:r>
            <a:r>
              <a:rPr lang="en-US" altLang="ko-KR" sz="1100"/>
              <a:t>.</a:t>
            </a:r>
          </a:p>
          <a:p>
            <a:pPr algn="l" eaLnBrk="1" hangingPunct="1"/>
            <a:r>
              <a:rPr lang="en-US" altLang="ko-KR" sz="1100"/>
              <a:t> </a:t>
            </a:r>
            <a:endParaRPr lang="ko-KR" altLang="en-US" sz="1100"/>
          </a:p>
          <a:p>
            <a:pPr algn="l" eaLnBrk="1" hangingPunct="1"/>
            <a:r>
              <a:rPr lang="en-US" altLang="ko-KR" sz="1100"/>
              <a:t>2001</a:t>
            </a:r>
            <a:r>
              <a:rPr lang="ko-KR" altLang="en-US" sz="1100"/>
              <a:t>년 춘천인형극제 출품</a:t>
            </a:r>
          </a:p>
          <a:p>
            <a:pPr algn="l" eaLnBrk="1" hangingPunct="1"/>
            <a:r>
              <a:rPr lang="en-US" altLang="ko-KR" sz="1100"/>
              <a:t>2002</a:t>
            </a:r>
            <a:r>
              <a:rPr lang="ko-KR" altLang="en-US" sz="1100"/>
              <a:t>년 광주빛고을인형극제 출품</a:t>
            </a:r>
          </a:p>
          <a:p>
            <a:pPr algn="l" eaLnBrk="1" hangingPunct="1"/>
            <a:r>
              <a:rPr lang="ko-KR" altLang="en-US" sz="1100"/>
              <a:t>동물들이 등장할 때 관련동요를 함께 부르는 참여형 </a:t>
            </a:r>
            <a:endParaRPr lang="en-US" altLang="ko-KR" sz="1100"/>
          </a:p>
          <a:p>
            <a:pPr algn="l" eaLnBrk="1" hangingPunct="1"/>
            <a:r>
              <a:rPr lang="ko-KR" altLang="en-US" sz="1100"/>
              <a:t>인형극입니다</a:t>
            </a:r>
            <a:r>
              <a:rPr lang="en-US" altLang="ko-KR" sz="1100"/>
              <a:t>. </a:t>
            </a:r>
            <a:endParaRPr lang="ko-KR" altLang="en-US" sz="1100"/>
          </a:p>
          <a:p>
            <a:pPr algn="l" eaLnBrk="1" hangingPunct="1"/>
            <a:r>
              <a:rPr lang="en-US" altLang="ko-KR" sz="1100"/>
              <a:t> </a:t>
            </a:r>
            <a:endParaRPr lang="ko-KR" altLang="en-US" sz="1600"/>
          </a:p>
        </p:txBody>
      </p:sp>
      <p:pic>
        <p:nvPicPr>
          <p:cNvPr id="16" name="_x37844336" descr="EMB00000d2c22c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037" y="951168"/>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12447640" descr="EMB00000d2c22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7312" y="3495930"/>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0235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15</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970411"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누가누가 진짜 산타</a:t>
            </a:r>
          </a:p>
        </p:txBody>
      </p:sp>
      <p:sp>
        <p:nvSpPr>
          <p:cNvPr id="15" name="TextBox 8"/>
          <p:cNvSpPr txBox="1">
            <a:spLocks noChangeArrowheads="1"/>
          </p:cNvSpPr>
          <p:nvPr/>
        </p:nvSpPr>
        <p:spPr bwMode="auto">
          <a:xfrm>
            <a:off x="4536287" y="1034446"/>
            <a:ext cx="4103688"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a:p>
          <a:p>
            <a:pPr algn="l" eaLnBrk="1" hangingPunct="1"/>
            <a:r>
              <a:rPr lang="ko-KR" altLang="en-US" sz="1200"/>
              <a:t>눈이 온 숲 속 마을에도 크리스마스가 오고 있는데 사냥꾼이 동물들을 잡으려니 모두들 집안에만 있고 나올 생각을 하지 않아 사냥꾼은 가짜 산타로 변장하여 캐롤을 부르며 동물친구들을 불러낸다</a:t>
            </a:r>
            <a:r>
              <a:rPr lang="en-US" altLang="ko-KR" sz="1200"/>
              <a:t>. </a:t>
            </a:r>
            <a:r>
              <a:rPr lang="ko-KR" altLang="en-US" sz="1200"/>
              <a:t>아무것도 모르는 동물들은 사냥꾼을 진짜 산타로 알고 따라가서는 그만 잡혀버린다</a:t>
            </a:r>
            <a:r>
              <a:rPr lang="en-US" altLang="ko-KR" sz="1200"/>
              <a:t>. </a:t>
            </a:r>
            <a:r>
              <a:rPr lang="ko-KR" altLang="en-US" sz="1200"/>
              <a:t>동물친구들은 살려달라고 애원하지만 사냥꾼은 아직까지 산타를 믿는 너희들을 어리석다며 때리며 잡아가는데 어린이 친구들과 인형친구들은 산타가 있다며 제발 착한 일을 하라며 사냥꾼을 설득해도 믿지 않는다</a:t>
            </a:r>
            <a:r>
              <a:rPr lang="en-US" altLang="ko-KR" sz="1200"/>
              <a:t>. </a:t>
            </a:r>
            <a:r>
              <a:rPr lang="ko-KR" altLang="en-US" sz="1200"/>
              <a:t>다 함께 큰소리로 산타를 부르니 어디선가 진짜 산타가 나타난다</a:t>
            </a:r>
            <a:r>
              <a:rPr lang="en-US" altLang="ko-KR" sz="1200"/>
              <a:t>. </a:t>
            </a:r>
          </a:p>
          <a:p>
            <a:pPr algn="l" eaLnBrk="1" hangingPunct="1"/>
            <a:r>
              <a:rPr lang="ko-KR" altLang="en-US" sz="1200"/>
              <a:t>가짜 산타는 진짜 산타를 만나면 무슨 말을 할까</a:t>
            </a:r>
            <a:r>
              <a:rPr lang="en-US" altLang="ko-KR" sz="1200"/>
              <a:t>? </a:t>
            </a:r>
            <a:r>
              <a:rPr lang="ko-KR" altLang="en-US" sz="1200"/>
              <a:t>함께 봐요</a:t>
            </a:r>
            <a:r>
              <a:rPr lang="en-US" altLang="ko-KR" sz="1200"/>
              <a:t>. </a:t>
            </a:r>
          </a:p>
          <a:p>
            <a:pPr algn="l" eaLnBrk="1" hangingPunct="1"/>
            <a:endParaRPr lang="en-US" altLang="ko-KR" sz="12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a:p>
          <a:p>
            <a:pPr algn="l" eaLnBrk="1" hangingPunct="1"/>
            <a:r>
              <a:rPr lang="ko-KR" altLang="en-US" sz="1200"/>
              <a:t>크리스마스 관련 인형극 인기 레파토리 </a:t>
            </a:r>
          </a:p>
          <a:p>
            <a:pPr algn="l" eaLnBrk="1" hangingPunct="1"/>
            <a:r>
              <a:rPr lang="ko-KR" altLang="en-US" sz="1200"/>
              <a:t>배경음악으로 캐롤을 사용하여 크리스마스 극 </a:t>
            </a:r>
            <a:endParaRPr lang="en-US" altLang="ko-KR" sz="1200"/>
          </a:p>
          <a:p>
            <a:pPr algn="l" eaLnBrk="1" hangingPunct="1"/>
            <a:r>
              <a:rPr lang="ko-KR" altLang="en-US" sz="1200"/>
              <a:t>분위기 극대화 함</a:t>
            </a:r>
            <a:endParaRPr lang="en-US" altLang="ko-KR" sz="1200"/>
          </a:p>
          <a:p>
            <a:pPr algn="l" eaLnBrk="1" hangingPunct="1"/>
            <a:endParaRPr lang="en-US" altLang="ko-KR" sz="1200"/>
          </a:p>
          <a:p>
            <a:pPr algn="l" eaLnBrk="1" hangingPunct="1"/>
            <a:r>
              <a:rPr lang="ko-KR" altLang="en-US" sz="1200"/>
              <a:t>어린이들이 참여하는 라이브 인형극</a:t>
            </a:r>
          </a:p>
        </p:txBody>
      </p:sp>
      <p:pic>
        <p:nvPicPr>
          <p:cNvPr id="16" name="_x90346928" descr="EMB000009d81ab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037" y="891571"/>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90119440" descr="EMB000009d81ab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5087" y="3436333"/>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070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16</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4517583"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늑대가 나타났다 </a:t>
            </a:r>
            <a:r>
              <a:rPr lang="en-US" altLang="ko-KR" sz="1600" b="1" dirty="0">
                <a:solidFill>
                  <a:schemeClr val="accent1"/>
                </a:solidFill>
                <a:latin typeface="맑은 고딕" pitchFamily="50" charset="-127"/>
                <a:ea typeface="맑은 고딕" pitchFamily="50" charset="-127"/>
              </a:rPr>
              <a:t>help me~ - </a:t>
            </a:r>
            <a:r>
              <a:rPr lang="ko-KR" altLang="en-US" sz="1600" b="1" dirty="0">
                <a:solidFill>
                  <a:schemeClr val="accent1"/>
                </a:solidFill>
                <a:latin typeface="맑은 고딕" pitchFamily="50" charset="-127"/>
                <a:ea typeface="맑은 고딕" pitchFamily="50" charset="-127"/>
              </a:rPr>
              <a:t>부분 영어 인형극</a:t>
            </a:r>
          </a:p>
        </p:txBody>
      </p:sp>
      <p:sp>
        <p:nvSpPr>
          <p:cNvPr id="15" name="TextBox 8"/>
          <p:cNvSpPr txBox="1">
            <a:spLocks noChangeArrowheads="1"/>
          </p:cNvSpPr>
          <p:nvPr/>
        </p:nvSpPr>
        <p:spPr bwMode="auto">
          <a:xfrm>
            <a:off x="4498981" y="1102524"/>
            <a:ext cx="4105275"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평화로운 동물마을에 늑대가 온다는 소문이 났어요</a:t>
            </a:r>
            <a:r>
              <a:rPr lang="en-US" altLang="ko-KR" sz="1100"/>
              <a:t>. </a:t>
            </a:r>
            <a:r>
              <a:rPr lang="ko-KR" altLang="en-US" sz="1100"/>
              <a:t>이에 놀란 동물들은 늑대가 나타나면 큰소리로 </a:t>
            </a:r>
            <a:r>
              <a:rPr lang="en-US" altLang="ko-KR" sz="1100"/>
              <a:t>"</a:t>
            </a:r>
            <a:r>
              <a:rPr lang="ko-KR" altLang="en-US" sz="1100"/>
              <a:t>늑대가 나타났다 헬프미</a:t>
            </a:r>
            <a:r>
              <a:rPr lang="en-US" altLang="ko-KR" sz="1100"/>
              <a:t>" </a:t>
            </a:r>
            <a:r>
              <a:rPr lang="ko-KR" altLang="en-US" sz="1100"/>
              <a:t>외치면 서로 뛰어나와 도와주기로 약속했죠</a:t>
            </a:r>
            <a:r>
              <a:rPr lang="en-US" altLang="ko-KR" sz="1100"/>
              <a:t>. </a:t>
            </a:r>
            <a:endParaRPr lang="ko-KR" altLang="en-US" sz="1100"/>
          </a:p>
          <a:p>
            <a:pPr algn="l" eaLnBrk="1" hangingPunct="1"/>
            <a:r>
              <a:rPr lang="ko-KR" altLang="en-US" sz="1100"/>
              <a:t>포악한 늑대는 닥치는 대로 동물들을 삼킬 기세로 동물마을에 나타났는데 아무것도 모르는 아기염소는 늑대를 무서워 하지 않고 늑대를 보고 마냥 웃으며 장난치며 신기해 하지 뭐에요</a:t>
            </a:r>
            <a:r>
              <a:rPr lang="en-US" altLang="ko-KR" sz="1100"/>
              <a:t>. </a:t>
            </a:r>
            <a:endParaRPr lang="ko-KR" altLang="en-US" sz="1100"/>
          </a:p>
          <a:p>
            <a:pPr algn="l" eaLnBrk="1" hangingPunct="1"/>
            <a:r>
              <a:rPr lang="ko-KR" altLang="en-US" sz="1100"/>
              <a:t>염소 할아버지 덕분에 가까스로 위기를 모면한 아기염소는 다시는 어른들의 허락 없이 집밖으로 나가지 않겠다고 약속하지만 교활한 늑대는 아기염소를 어떻게 해서든지 잡아먹으려 드는데 어린이 친구들이 도와주세요</a:t>
            </a:r>
            <a:r>
              <a:rPr lang="en-US" altLang="ko-KR" sz="1100"/>
              <a:t>. Help me~ </a:t>
            </a:r>
          </a:p>
          <a:p>
            <a:pPr algn="l" eaLnBrk="1" hangingPunct="1"/>
            <a:endParaRPr lang="en-US" altLang="ko-KR" sz="1100"/>
          </a:p>
          <a:p>
            <a:pPr algn="l" eaLnBrk="1" hangingPunct="1"/>
            <a:endParaRPr lang="en-US" altLang="ko-KR" sz="11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b="1"/>
          </a:p>
          <a:p>
            <a:pPr algn="l" eaLnBrk="1" hangingPunct="1"/>
            <a:r>
              <a:rPr lang="ko-KR" altLang="en-US" sz="1100"/>
              <a:t>부분영어 인형극입니다</a:t>
            </a:r>
            <a:r>
              <a:rPr lang="en-US" altLang="ko-KR" sz="1100"/>
              <a:t>. </a:t>
            </a:r>
            <a:r>
              <a:rPr lang="ko-KR" altLang="en-US" sz="1100"/>
              <a:t>영어의 중요한 표현을 반복되는 대사를 통해 </a:t>
            </a:r>
            <a:r>
              <a:rPr lang="en-US" altLang="ko-KR" sz="1100"/>
              <a:t>5</a:t>
            </a:r>
            <a:r>
              <a:rPr lang="ko-KR" altLang="en-US" sz="1100"/>
              <a:t>가지를 익힐 수 있습니다</a:t>
            </a:r>
            <a:r>
              <a:rPr lang="en-US" altLang="ko-KR" sz="1100"/>
              <a:t>. </a:t>
            </a:r>
            <a:endParaRPr lang="ko-KR" altLang="en-US" sz="1100"/>
          </a:p>
          <a:p>
            <a:pPr algn="l" eaLnBrk="1" hangingPunct="1"/>
            <a:r>
              <a:rPr lang="ko-KR" altLang="en-US" sz="1100"/>
              <a:t>춘천인형극제</a:t>
            </a:r>
            <a:r>
              <a:rPr lang="en-US" altLang="ko-KR" sz="1100"/>
              <a:t>, </a:t>
            </a:r>
            <a:r>
              <a:rPr lang="ko-KR" altLang="en-US" sz="1100"/>
              <a:t>광주빛고을인형극제 출품작입니다</a:t>
            </a:r>
            <a:r>
              <a:rPr lang="en-US" altLang="ko-KR" sz="1100"/>
              <a:t>. </a:t>
            </a:r>
          </a:p>
          <a:p>
            <a:pPr algn="l" eaLnBrk="1" hangingPunct="1"/>
            <a:endParaRPr lang="en-US" altLang="ko-KR" sz="1100"/>
          </a:p>
          <a:p>
            <a:pPr algn="l" eaLnBrk="1" hangingPunct="1"/>
            <a:r>
              <a:rPr lang="ko-KR" altLang="en-US" sz="1100"/>
              <a:t>ㅁ</a:t>
            </a:r>
            <a:r>
              <a:rPr lang="en-US" altLang="ko-KR" sz="1100"/>
              <a:t>30</a:t>
            </a:r>
            <a:r>
              <a:rPr lang="ko-KR" altLang="en-US" sz="1100"/>
              <a:t>분 공연 </a:t>
            </a:r>
          </a:p>
        </p:txBody>
      </p:sp>
      <p:pic>
        <p:nvPicPr>
          <p:cNvPr id="16" name="_x37985528" descr="EMB00000d2c22b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6" y="802487"/>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37720432" descr="EMB00000d2c22b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1919" y="3334549"/>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651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17</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658100"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늑대와 일곱 마리 </a:t>
            </a:r>
            <a:r>
              <a:rPr lang="ko-KR" altLang="en-US" sz="1600" b="1" dirty="0" err="1">
                <a:solidFill>
                  <a:schemeClr val="accent1"/>
                </a:solidFill>
                <a:latin typeface="맑은 고딕" pitchFamily="50" charset="-127"/>
                <a:ea typeface="맑은 고딕" pitchFamily="50" charset="-127"/>
              </a:rPr>
              <a:t>아기염소</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563639" y="1903668"/>
            <a:ext cx="4105275"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eaLnBrk="1" hangingPunct="1"/>
            <a:endParaRPr lang="ko-KR" altLang="en-US" sz="1200" b="1"/>
          </a:p>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엄마 염소가 먹을 것을 구하러 간 사이에 아기 염소들만 있는 집에 늑대가 나타났다</a:t>
            </a:r>
            <a:r>
              <a:rPr lang="en-US" altLang="ko-KR" sz="1100"/>
              <a:t>. </a:t>
            </a:r>
          </a:p>
          <a:p>
            <a:pPr algn="l" eaLnBrk="1" hangingPunct="1"/>
            <a:r>
              <a:rPr lang="ko-KR" altLang="en-US" sz="1100"/>
              <a:t>늑대는 엄마 목소리를 흉내 내어 말했지만</a:t>
            </a:r>
            <a:r>
              <a:rPr lang="en-US" altLang="ko-KR" sz="1100"/>
              <a:t>, </a:t>
            </a:r>
            <a:r>
              <a:rPr lang="ko-KR" altLang="en-US" sz="1100"/>
              <a:t>늑대의 시커먼 발을 보고 아기 염소들을 속지 않는다</a:t>
            </a:r>
            <a:r>
              <a:rPr lang="en-US" altLang="ko-KR" sz="1100"/>
              <a:t>. </a:t>
            </a:r>
          </a:p>
          <a:p>
            <a:pPr algn="l" eaLnBrk="1" hangingPunct="1"/>
            <a:r>
              <a:rPr lang="ko-KR" altLang="en-US" sz="1100"/>
              <a:t>하지만 늑대가 하얀 밀가루를 묻히고 오자 아기 염소들은 엄마인 줄 알고 그만 문을 열어주게 되는데</a:t>
            </a:r>
            <a:r>
              <a:rPr lang="en-US" altLang="ko-KR" sz="1100"/>
              <a:t>…… </a:t>
            </a:r>
            <a:endParaRPr lang="ko-KR" altLang="en-US" sz="1100"/>
          </a:p>
        </p:txBody>
      </p:sp>
      <p:pic>
        <p:nvPicPr>
          <p:cNvPr id="16" name="_x36072656" descr="EMB00000d2c22e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502" y="951168"/>
            <a:ext cx="30241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12455032" descr="EMB00000d2c22d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7364" y="3518155"/>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338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18</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345788"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달달이와</a:t>
            </a:r>
            <a:r>
              <a:rPr lang="ko-KR" altLang="en-US" sz="1600" b="1" dirty="0">
                <a:solidFill>
                  <a:schemeClr val="accent1"/>
                </a:solidFill>
                <a:latin typeface="맑은 고딕" pitchFamily="50" charset="-127"/>
                <a:ea typeface="맑은 고딕" pitchFamily="50" charset="-127"/>
              </a:rPr>
              <a:t> </a:t>
            </a:r>
            <a:r>
              <a:rPr lang="ko-KR" altLang="en-US" sz="1600" b="1" dirty="0" err="1">
                <a:solidFill>
                  <a:schemeClr val="accent1"/>
                </a:solidFill>
                <a:latin typeface="맑은 고딕" pitchFamily="50" charset="-127"/>
                <a:ea typeface="맑은 고딕" pitchFamily="50" charset="-127"/>
              </a:rPr>
              <a:t>콤콤이</a:t>
            </a:r>
            <a:r>
              <a:rPr lang="ko-KR" altLang="en-US" sz="1600" b="1" dirty="0">
                <a:solidFill>
                  <a:schemeClr val="accent1"/>
                </a:solidFill>
                <a:latin typeface="맑은 고딕" pitchFamily="50" charset="-127"/>
                <a:ea typeface="맑은 고딕" pitchFamily="50" charset="-127"/>
              </a:rPr>
              <a:t> 충치 예방 인형극</a:t>
            </a:r>
          </a:p>
        </p:txBody>
      </p:sp>
      <p:sp>
        <p:nvSpPr>
          <p:cNvPr id="15" name="TextBox 8"/>
          <p:cNvSpPr txBox="1">
            <a:spLocks noChangeArrowheads="1"/>
          </p:cNvSpPr>
          <p:nvPr/>
        </p:nvSpPr>
        <p:spPr bwMode="auto">
          <a:xfrm>
            <a:off x="4283875" y="981076"/>
            <a:ext cx="44640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작품특징</a:t>
            </a:r>
            <a:r>
              <a:rPr lang="en-US" altLang="ko-KR" sz="1200" b="1"/>
              <a:t>&gt;</a:t>
            </a:r>
          </a:p>
          <a:p>
            <a:pPr algn="l" eaLnBrk="1" hangingPunct="1"/>
            <a:endParaRPr lang="ko-KR" altLang="en-US" sz="1200" b="1"/>
          </a:p>
          <a:p>
            <a:pPr algn="l" eaLnBrk="1" hangingPunct="1"/>
            <a:r>
              <a:rPr lang="ko-KR" altLang="en-US" sz="1200"/>
              <a:t>아이들이 웃으면서 보는 인형극이 교육적인 효과가 있다면 얼마나 좋을까 생각했습니다</a:t>
            </a:r>
            <a:r>
              <a:rPr lang="en-US" altLang="ko-KR" sz="1200"/>
              <a:t>. </a:t>
            </a:r>
            <a:r>
              <a:rPr lang="ko-KR" altLang="en-US" sz="1200"/>
              <a:t>하지만 교육적이면 지루하고 흥미위주의 인형극은 교훈적이지 못하고 교육적인 효과가 없기 마련입니다</a:t>
            </a:r>
            <a:r>
              <a:rPr lang="en-US" altLang="ko-KR" sz="1200"/>
              <a:t>. </a:t>
            </a:r>
            <a:r>
              <a:rPr lang="ko-KR" altLang="en-US" sz="1200"/>
              <a:t>그래서 교육적인 내용 중 아이들에게 인기있는 소재를 찾던 중 충치예방그림책 달달이와 콤콤이를 인형극으로 만들게 되었습니다</a:t>
            </a:r>
            <a:r>
              <a:rPr lang="en-US" altLang="ko-KR" sz="1200"/>
              <a:t>. </a:t>
            </a:r>
            <a:r>
              <a:rPr lang="ko-KR" altLang="en-US" sz="1200"/>
              <a:t>충치균을 눈으로 볼 수 있게 의인화 해서 재미있게 소동이 일어나는 줄거리로 아이들이 흥미를 가지고 보며 치아관리의 중요성을 각인시켜줍니다</a:t>
            </a:r>
            <a:r>
              <a:rPr lang="en-US" altLang="ko-KR" sz="1200"/>
              <a:t>.</a:t>
            </a:r>
          </a:p>
          <a:p>
            <a:pPr algn="l" eaLnBrk="1" hangingPunct="1"/>
            <a:endParaRPr lang="ko-KR" altLang="en-US" sz="1200"/>
          </a:p>
          <a:p>
            <a:pPr algn="l" eaLnBrk="1" hangingPunct="1"/>
            <a:r>
              <a:rPr lang="en-US" altLang="ko-KR" sz="1200"/>
              <a:t>3, 4</a:t>
            </a:r>
            <a:r>
              <a:rPr lang="ko-KR" altLang="en-US" sz="1200"/>
              <a:t>살 아이들부터 초등학교 저학년 아이들까지 웃고 즐기면서 볼수 있는 교육인형극 이다</a:t>
            </a:r>
            <a:r>
              <a:rPr lang="en-US" altLang="ko-KR" sz="1200"/>
              <a:t>. </a:t>
            </a:r>
            <a:r>
              <a:rPr lang="ko-KR" altLang="en-US" sz="1200"/>
              <a:t>교육인형극이라면 목적이 있어 자칫 딱딱하고 지루하기 쉬우나 충치예방인형극 달달이와 콤콤이는 극단친구친구의 특징인 재미와 위트가 그대로 녹아있다</a:t>
            </a:r>
            <a:r>
              <a:rPr lang="en-US" altLang="ko-KR" sz="1200"/>
              <a:t>. </a:t>
            </a:r>
            <a:r>
              <a:rPr lang="ko-KR" altLang="en-US" sz="1200"/>
              <a:t>키득거리면서 보고 나서 이젠 꼭 이를 닦아야지 하고 결심하게 하는 인형극이다</a:t>
            </a:r>
            <a:r>
              <a:rPr lang="en-US" altLang="ko-KR" sz="1200"/>
              <a:t>. </a:t>
            </a:r>
          </a:p>
          <a:p>
            <a:pPr algn="l" eaLnBrk="1" hangingPunct="1"/>
            <a:endParaRPr lang="ko-KR" altLang="en-US" sz="1200"/>
          </a:p>
          <a:p>
            <a:pPr algn="l" eaLnBrk="1" hangingPunct="1"/>
            <a:r>
              <a:rPr lang="ko-KR" altLang="en-US" sz="1200"/>
              <a:t>안나 러셀만이 쓴 </a:t>
            </a:r>
            <a:r>
              <a:rPr lang="en-US" altLang="ko-KR" sz="1200"/>
              <a:t>&lt;</a:t>
            </a:r>
            <a:r>
              <a:rPr lang="ko-KR" altLang="en-US" sz="1200"/>
              <a:t>충치 도깨비 달달이와 콤콤이</a:t>
            </a:r>
            <a:r>
              <a:rPr lang="en-US" altLang="ko-KR" sz="1200"/>
              <a:t>&gt;</a:t>
            </a:r>
            <a:r>
              <a:rPr lang="ko-KR" altLang="en-US" sz="1200"/>
              <a:t>를 보면 단 음식들을 먹었을 때 이빨에서 무슨 일이 일어나는지</a:t>
            </a:r>
            <a:r>
              <a:rPr lang="en-US" altLang="ko-KR" sz="1200"/>
              <a:t>, </a:t>
            </a:r>
            <a:r>
              <a:rPr lang="ko-KR" altLang="en-US" sz="1200"/>
              <a:t>어떻게 해야 이빨이 안 썩는지 알 수 있다</a:t>
            </a:r>
            <a:r>
              <a:rPr lang="en-US" altLang="ko-KR" sz="1200"/>
              <a:t>. "</a:t>
            </a:r>
            <a:r>
              <a:rPr lang="ko-KR" altLang="en-US" sz="1200"/>
              <a:t>왜 날마다 이를 닦아야만 하는지 잘 모르는 어린이와 자기 입 안에서 무슨 일이 벌어지고 있는지 아무런 관심이 없어서 이 닦는 일을 귀찮아 하는 어른들을 위해 이 공연이 만들어졌다</a:t>
            </a:r>
          </a:p>
        </p:txBody>
      </p:sp>
      <p:pic>
        <p:nvPicPr>
          <p:cNvPr id="16" name="_x90117872" descr="EMB000009d81a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087" y="969963"/>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89924216" descr="EMB000009d81aa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8250" y="3511551"/>
            <a:ext cx="30241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5810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19</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836033"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다윗과 골리앗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성경 인형극</a:t>
            </a:r>
          </a:p>
        </p:txBody>
      </p:sp>
      <p:sp>
        <p:nvSpPr>
          <p:cNvPr id="15" name="TextBox 8"/>
          <p:cNvSpPr txBox="1">
            <a:spLocks noChangeArrowheads="1"/>
          </p:cNvSpPr>
          <p:nvPr/>
        </p:nvSpPr>
        <p:spPr bwMode="auto">
          <a:xfrm>
            <a:off x="4583363" y="1825058"/>
            <a:ext cx="417671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소년 다윗은 아버지께서 맡긴 양을 돌보고 있다</a:t>
            </a:r>
            <a:r>
              <a:rPr lang="en-US" altLang="ko-KR" sz="1100"/>
              <a:t>. </a:t>
            </a:r>
            <a:r>
              <a:rPr lang="ko-KR" altLang="en-US" sz="1100"/>
              <a:t>어느 날 양을 노리는 곰과 사자가 나타나는데 다윗은 하나님께서 주신 용기와 지혜로 곰과 사자를 물매돌로 혼내준다</a:t>
            </a:r>
            <a:r>
              <a:rPr lang="en-US" altLang="ko-KR" sz="1100"/>
              <a:t>. </a:t>
            </a:r>
            <a:r>
              <a:rPr lang="ko-KR" altLang="en-US" sz="1100"/>
              <a:t>블레셋이라는 나라에 거인 장수 골리앗이 있는데 그 키와 몸이 커서 아무도 상대할 수가 없었다</a:t>
            </a:r>
            <a:r>
              <a:rPr lang="en-US" altLang="ko-KR" sz="1100"/>
              <a:t>. </a:t>
            </a:r>
            <a:r>
              <a:rPr lang="ko-KR" altLang="en-US" sz="1100"/>
              <a:t>골리앗은 이스라엘과 하나님을 조롱하고 비웃으며 겁쟁이라고 놀린다</a:t>
            </a:r>
            <a:r>
              <a:rPr lang="en-US" altLang="ko-KR" sz="1100"/>
              <a:t>. </a:t>
            </a:r>
            <a:r>
              <a:rPr lang="ko-KR" altLang="en-US" sz="1100"/>
              <a:t>이 말을 들은 다윗은 사울에게 싸울 수 있게 내 보내달라고 말하는데 사울은 아직 어린 소년 다윗을 말린다</a:t>
            </a:r>
            <a:r>
              <a:rPr lang="en-US" altLang="ko-KR" sz="1100"/>
              <a:t>. </a:t>
            </a:r>
            <a:r>
              <a:rPr lang="ko-KR" altLang="en-US" sz="1100"/>
              <a:t>하지만 하나님의 이름을 조롱하는 골리앗을 가만히 둘 수 없다며 물매돌을 들고 나아가는데 골리앗은 조그만 소년이 나온걸 보고 또 한번 하나님을 조롱한다</a:t>
            </a:r>
            <a:r>
              <a:rPr lang="en-US" altLang="ko-KR" sz="1100"/>
              <a:t>. </a:t>
            </a:r>
            <a:r>
              <a:rPr lang="ko-KR" altLang="en-US" sz="1100"/>
              <a:t>하지만 결과는 소년다윗의 승리로 돌아가고 모두들 하나님을 찬양한다</a:t>
            </a:r>
            <a:r>
              <a:rPr lang="en-US" altLang="ko-KR" sz="1100"/>
              <a:t>.</a:t>
            </a:r>
            <a:endParaRPr lang="ko-KR" altLang="en-US" sz="1100"/>
          </a:p>
        </p:txBody>
      </p:sp>
      <p:pic>
        <p:nvPicPr>
          <p:cNvPr id="16" name="_x90264912" descr="EMB000009d81ab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413" y="959870"/>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90124992" descr="EMB000009d81ab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3276" y="3480820"/>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5036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487908"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공연 프로그램</a:t>
            </a:r>
          </a:p>
        </p:txBody>
      </p:sp>
      <p:graphicFrame>
        <p:nvGraphicFramePr>
          <p:cNvPr id="25" name="표 24"/>
          <p:cNvGraphicFramePr>
            <a:graphicFrameLocks noGrp="1"/>
          </p:cNvGraphicFramePr>
          <p:nvPr>
            <p:extLst>
              <p:ext uri="{D42A27DB-BD31-4B8C-83A1-F6EECF244321}">
                <p14:modId xmlns:p14="http://schemas.microsoft.com/office/powerpoint/2010/main" val="3097789982"/>
              </p:ext>
            </p:extLst>
          </p:nvPr>
        </p:nvGraphicFramePr>
        <p:xfrm>
          <a:off x="611418" y="844692"/>
          <a:ext cx="7933402" cy="5307024"/>
        </p:xfrm>
        <a:graphic>
          <a:graphicData uri="http://schemas.openxmlformats.org/drawingml/2006/table">
            <a:tbl>
              <a:tblPr/>
              <a:tblGrid>
                <a:gridCol w="1145280">
                  <a:extLst>
                    <a:ext uri="{9D8B030D-6E8A-4147-A177-3AD203B41FA5}">
                      <a16:colId xmlns:a16="http://schemas.microsoft.com/office/drawing/2014/main" xmlns="" val="20000"/>
                    </a:ext>
                  </a:extLst>
                </a:gridCol>
                <a:gridCol w="701290">
                  <a:extLst>
                    <a:ext uri="{9D8B030D-6E8A-4147-A177-3AD203B41FA5}">
                      <a16:colId xmlns:a16="http://schemas.microsoft.com/office/drawing/2014/main" xmlns="" val="20001"/>
                    </a:ext>
                  </a:extLst>
                </a:gridCol>
                <a:gridCol w="3077612">
                  <a:extLst>
                    <a:ext uri="{9D8B030D-6E8A-4147-A177-3AD203B41FA5}">
                      <a16:colId xmlns:a16="http://schemas.microsoft.com/office/drawing/2014/main" xmlns="" val="20002"/>
                    </a:ext>
                  </a:extLst>
                </a:gridCol>
                <a:gridCol w="2476479">
                  <a:extLst>
                    <a:ext uri="{9D8B030D-6E8A-4147-A177-3AD203B41FA5}">
                      <a16:colId xmlns:a16="http://schemas.microsoft.com/office/drawing/2014/main" xmlns="" val="20003"/>
                    </a:ext>
                  </a:extLst>
                </a:gridCol>
                <a:gridCol w="532741">
                  <a:extLst>
                    <a:ext uri="{9D8B030D-6E8A-4147-A177-3AD203B41FA5}">
                      <a16:colId xmlns:a16="http://schemas.microsoft.com/office/drawing/2014/main" xmlns="" val="20004"/>
                    </a:ext>
                  </a:extLst>
                </a:gridCol>
              </a:tblGrid>
              <a:tr h="489156">
                <a:tc rowSpan="3">
                  <a:txBody>
                    <a:bodyPr/>
                    <a:lstStyle/>
                    <a:p>
                      <a:pPr marL="0" marR="0" algn="ctr">
                        <a:lnSpc>
                          <a:spcPct val="160000"/>
                        </a:lnSpc>
                        <a:spcBef>
                          <a:spcPts val="0"/>
                        </a:spcBef>
                        <a:spcAft>
                          <a:spcPts val="0"/>
                        </a:spcAft>
                      </a:pPr>
                      <a:r>
                        <a:rPr lang="ko-KR" altLang="en-US" sz="900" b="1" dirty="0" err="1">
                          <a:solidFill>
                            <a:srgbClr val="000000"/>
                          </a:solidFill>
                          <a:latin typeface="+mj-lt"/>
                        </a:rPr>
                        <a:t>레크레이션</a:t>
                      </a: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algn="ctr">
                        <a:lnSpc>
                          <a:spcPct val="160000"/>
                        </a:lnSpc>
                        <a:spcBef>
                          <a:spcPts val="0"/>
                        </a:spcBef>
                        <a:spcAft>
                          <a:spcPts val="0"/>
                        </a:spcAft>
                      </a:pPr>
                      <a:r>
                        <a:rPr lang="ko-KR" altLang="en-US" sz="900" dirty="0" err="1">
                          <a:solidFill>
                            <a:srgbClr val="000000"/>
                          </a:solidFill>
                          <a:latin typeface="+mj-lt"/>
                        </a:rPr>
                        <a:t>싱어롱</a:t>
                      </a: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algn="ctr">
                        <a:lnSpc>
                          <a:spcPct val="160000"/>
                        </a:lnSpc>
                        <a:spcBef>
                          <a:spcPts val="0"/>
                        </a:spcBef>
                        <a:spcAft>
                          <a:spcPts val="0"/>
                        </a:spcAft>
                      </a:pPr>
                      <a:r>
                        <a:rPr lang="ko-KR" altLang="en-US" sz="900" dirty="0">
                          <a:solidFill>
                            <a:srgbClr val="000000"/>
                          </a:solidFill>
                          <a:latin typeface="+mj-lt"/>
                        </a:rPr>
                        <a:t>동요 </a:t>
                      </a:r>
                      <a:r>
                        <a:rPr lang="ko-KR" altLang="en-US" sz="900" dirty="0" err="1">
                          <a:solidFill>
                            <a:srgbClr val="000000"/>
                          </a:solidFill>
                          <a:latin typeface="+mj-lt"/>
                        </a:rPr>
                        <a:t>한곡을</a:t>
                      </a:r>
                      <a:r>
                        <a:rPr lang="ko-KR" altLang="en-US" sz="900" dirty="0">
                          <a:solidFill>
                            <a:srgbClr val="000000"/>
                          </a:solidFill>
                          <a:latin typeface="+mj-lt"/>
                        </a:rPr>
                        <a:t> 부르며 율동을 배웁니다</a:t>
                      </a:r>
                      <a:r>
                        <a:rPr lang="en-US" altLang="ko-KR" sz="900" dirty="0">
                          <a:solidFill>
                            <a:srgbClr val="000000"/>
                          </a:solidFill>
                          <a:latin typeface="+mj-lt"/>
                        </a:rPr>
                        <a:t>. </a:t>
                      </a:r>
                      <a:r>
                        <a:rPr lang="ko-KR" altLang="en-US" sz="900" dirty="0" err="1">
                          <a:solidFill>
                            <a:srgbClr val="000000"/>
                          </a:solidFill>
                          <a:latin typeface="+mj-lt"/>
                        </a:rPr>
                        <a:t>잘따라</a:t>
                      </a:r>
                      <a:r>
                        <a:rPr lang="ko-KR" altLang="en-US" sz="900" dirty="0">
                          <a:solidFill>
                            <a:srgbClr val="000000"/>
                          </a:solidFill>
                          <a:latin typeface="+mj-lt"/>
                        </a:rPr>
                        <a:t> 부르고</a:t>
                      </a:r>
                      <a:endParaRPr lang="en-US" altLang="ko-KR" sz="900" dirty="0">
                        <a:solidFill>
                          <a:srgbClr val="000000"/>
                        </a:solidFill>
                        <a:latin typeface="+mj-lt"/>
                      </a:endParaRPr>
                    </a:p>
                    <a:p>
                      <a:pPr marL="0" marR="0" algn="ctr">
                        <a:lnSpc>
                          <a:spcPct val="160000"/>
                        </a:lnSpc>
                        <a:spcBef>
                          <a:spcPts val="0"/>
                        </a:spcBef>
                        <a:spcAft>
                          <a:spcPts val="0"/>
                        </a:spcAft>
                      </a:pPr>
                      <a:r>
                        <a:rPr lang="ko-KR" altLang="en-US" sz="900" dirty="0" err="1">
                          <a:solidFill>
                            <a:srgbClr val="000000"/>
                          </a:solidFill>
                          <a:latin typeface="+mj-lt"/>
                        </a:rPr>
                        <a:t>율동한</a:t>
                      </a:r>
                      <a:r>
                        <a:rPr lang="ko-KR" altLang="en-US" sz="900" dirty="0">
                          <a:solidFill>
                            <a:srgbClr val="000000"/>
                          </a:solidFill>
                          <a:latin typeface="+mj-lt"/>
                        </a:rPr>
                        <a:t> 친구들에게 선물</a:t>
                      </a: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algn="ctr">
                        <a:lnSpc>
                          <a:spcPct val="160000"/>
                        </a:lnSpc>
                        <a:spcBef>
                          <a:spcPts val="0"/>
                        </a:spcBef>
                        <a:spcAft>
                          <a:spcPts val="0"/>
                        </a:spcAft>
                      </a:pPr>
                      <a:endParaRPr lang="ko-KR" altLang="en-US" sz="90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rowSpan="3">
                  <a:txBody>
                    <a:bodyPr/>
                    <a:lstStyle/>
                    <a:p>
                      <a:pPr marL="0" marR="0" algn="ctr">
                        <a:lnSpc>
                          <a:spcPct val="160000"/>
                        </a:lnSpc>
                        <a:spcBef>
                          <a:spcPts val="0"/>
                        </a:spcBef>
                        <a:spcAft>
                          <a:spcPts val="0"/>
                        </a:spcAft>
                      </a:pPr>
                      <a:r>
                        <a:rPr lang="en-US" altLang="ko-KR" sz="900" b="1">
                          <a:solidFill>
                            <a:srgbClr val="000000"/>
                          </a:solidFill>
                          <a:latin typeface="+mj-lt"/>
                          <a:ea typeface="굴림"/>
                        </a:rPr>
                        <a:t>15</a:t>
                      </a:r>
                      <a:r>
                        <a:rPr lang="ko-KR" altLang="en-US" sz="900" b="1">
                          <a:solidFill>
                            <a:srgbClr val="000000"/>
                          </a:solidFill>
                          <a:latin typeface="+mj-lt"/>
                          <a:ea typeface="굴림"/>
                        </a:rPr>
                        <a:t>분</a:t>
                      </a:r>
                      <a:endParaRPr lang="ko-KR" altLang="en-US" sz="90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0"/>
                  </a:ext>
                </a:extLst>
              </a:tr>
              <a:tr h="489156">
                <a:tc vMerge="1">
                  <a:txBody>
                    <a:bodyPr/>
                    <a:lstStyle/>
                    <a:p>
                      <a:pPr latinLnBrk="1"/>
                      <a:endParaRPr lang="ko-KR" altLang="en-US"/>
                    </a:p>
                  </a:txBody>
                  <a:tcPr/>
                </a:tc>
                <a:tc>
                  <a:txBody>
                    <a:bodyPr/>
                    <a:lstStyle/>
                    <a:p>
                      <a:pPr marL="0" marR="0" algn="ctr">
                        <a:lnSpc>
                          <a:spcPct val="160000"/>
                        </a:lnSpc>
                        <a:spcBef>
                          <a:spcPts val="0"/>
                        </a:spcBef>
                        <a:spcAft>
                          <a:spcPts val="0"/>
                        </a:spcAft>
                      </a:pPr>
                      <a:r>
                        <a:rPr lang="ko-KR" altLang="en-US" sz="900" dirty="0">
                          <a:solidFill>
                            <a:srgbClr val="000000"/>
                          </a:solidFill>
                          <a:latin typeface="+mj-lt"/>
                        </a:rPr>
                        <a:t>요술</a:t>
                      </a:r>
                    </a:p>
                    <a:p>
                      <a:pPr marL="0" marR="0" algn="ctr">
                        <a:lnSpc>
                          <a:spcPct val="160000"/>
                        </a:lnSpc>
                        <a:spcBef>
                          <a:spcPts val="0"/>
                        </a:spcBef>
                        <a:spcAft>
                          <a:spcPts val="0"/>
                        </a:spcAft>
                      </a:pPr>
                      <a:r>
                        <a:rPr lang="ko-KR" altLang="en-US" sz="900" dirty="0">
                          <a:solidFill>
                            <a:srgbClr val="000000"/>
                          </a:solidFill>
                          <a:latin typeface="+mj-lt"/>
                        </a:rPr>
                        <a:t>풍선</a:t>
                      </a: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algn="ctr">
                        <a:lnSpc>
                          <a:spcPct val="160000"/>
                        </a:lnSpc>
                        <a:spcBef>
                          <a:spcPts val="0"/>
                        </a:spcBef>
                        <a:spcAft>
                          <a:spcPts val="0"/>
                        </a:spcAft>
                      </a:pPr>
                      <a:r>
                        <a:rPr lang="ko-KR" altLang="en-US" sz="900" dirty="0">
                          <a:solidFill>
                            <a:srgbClr val="000000"/>
                          </a:solidFill>
                          <a:latin typeface="+mj-lt"/>
                        </a:rPr>
                        <a:t>재미있게 설명하며 만들어 선물</a:t>
                      </a: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1"/>
                  </a:ext>
                </a:extLst>
              </a:tr>
              <a:tr h="489156">
                <a:tc vMerge="1">
                  <a:txBody>
                    <a:bodyPr/>
                    <a:lstStyle/>
                    <a:p>
                      <a:pPr latinLnBrk="1"/>
                      <a:endParaRPr lang="ko-KR" altLang="en-US"/>
                    </a:p>
                  </a:txBody>
                  <a:tcPr/>
                </a:tc>
                <a:tc>
                  <a:txBody>
                    <a:bodyPr/>
                    <a:lstStyle/>
                    <a:p>
                      <a:pPr marL="0" marR="0" algn="ctr">
                        <a:lnSpc>
                          <a:spcPct val="160000"/>
                        </a:lnSpc>
                        <a:spcBef>
                          <a:spcPts val="0"/>
                        </a:spcBef>
                        <a:spcAft>
                          <a:spcPts val="0"/>
                        </a:spcAft>
                      </a:pPr>
                      <a:r>
                        <a:rPr lang="ko-KR" altLang="en-US" sz="900">
                          <a:solidFill>
                            <a:srgbClr val="000000"/>
                          </a:solidFill>
                          <a:latin typeface="+mj-lt"/>
                        </a:rPr>
                        <a:t>키즈</a:t>
                      </a:r>
                    </a:p>
                    <a:p>
                      <a:pPr marL="0" marR="0" algn="ctr">
                        <a:lnSpc>
                          <a:spcPct val="160000"/>
                        </a:lnSpc>
                        <a:spcBef>
                          <a:spcPts val="0"/>
                        </a:spcBef>
                        <a:spcAft>
                          <a:spcPts val="0"/>
                        </a:spcAft>
                      </a:pPr>
                      <a:r>
                        <a:rPr lang="ko-KR" altLang="en-US" sz="900">
                          <a:solidFill>
                            <a:srgbClr val="000000"/>
                          </a:solidFill>
                          <a:latin typeface="+mj-lt"/>
                        </a:rPr>
                        <a:t>게임</a:t>
                      </a: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algn="ctr">
                        <a:lnSpc>
                          <a:spcPct val="160000"/>
                        </a:lnSpc>
                        <a:spcBef>
                          <a:spcPts val="0"/>
                        </a:spcBef>
                        <a:spcAft>
                          <a:spcPts val="0"/>
                        </a:spcAft>
                      </a:pPr>
                      <a:r>
                        <a:rPr lang="ko-KR" altLang="en-US" sz="900" dirty="0">
                          <a:solidFill>
                            <a:srgbClr val="000000"/>
                          </a:solidFill>
                          <a:latin typeface="+mj-lt"/>
                        </a:rPr>
                        <a:t>간단한 게임을 통해 선물을 줍니다</a:t>
                      </a:r>
                      <a:r>
                        <a:rPr lang="en-US" altLang="ko-KR" sz="900" dirty="0">
                          <a:solidFill>
                            <a:srgbClr val="000000"/>
                          </a:solidFill>
                          <a:latin typeface="+mj-lt"/>
                        </a:rPr>
                        <a:t>.</a:t>
                      </a: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tc vMerge="1">
                  <a:txBody>
                    <a:bodyPr/>
                    <a:lstStyle/>
                    <a:p>
                      <a:pPr latinLnBrk="1"/>
                      <a:endParaRPr lang="ko-KR" altLang="en-US"/>
                    </a:p>
                  </a:txBody>
                  <a:tcPr/>
                </a:tc>
                <a:extLst>
                  <a:ext uri="{0D108BD9-81ED-4DB2-BD59-A6C34878D82A}">
                    <a16:rowId xmlns:a16="http://schemas.microsoft.com/office/drawing/2014/main" xmlns="" val="10002"/>
                  </a:ext>
                </a:extLst>
              </a:tr>
              <a:tr h="1276500">
                <a:tc>
                  <a:txBody>
                    <a:bodyPr/>
                    <a:lstStyle/>
                    <a:p>
                      <a:pPr marL="0" marR="0" algn="ctr">
                        <a:lnSpc>
                          <a:spcPct val="160000"/>
                        </a:lnSpc>
                        <a:spcBef>
                          <a:spcPts val="0"/>
                        </a:spcBef>
                        <a:spcAft>
                          <a:spcPts val="0"/>
                        </a:spcAft>
                      </a:pPr>
                      <a:r>
                        <a:rPr lang="ko-KR" altLang="en-US" sz="900" b="1" dirty="0" err="1">
                          <a:solidFill>
                            <a:srgbClr val="000000"/>
                          </a:solidFill>
                          <a:latin typeface="+mj-lt"/>
                        </a:rPr>
                        <a:t>키즈매직</a:t>
                      </a: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algn="ctr">
                        <a:lnSpc>
                          <a:spcPct val="160000"/>
                        </a:lnSpc>
                        <a:spcBef>
                          <a:spcPts val="0"/>
                        </a:spcBef>
                        <a:spcAft>
                          <a:spcPts val="0"/>
                        </a:spcAft>
                      </a:pPr>
                      <a:r>
                        <a:rPr lang="ko-KR" altLang="en-US" sz="900" dirty="0">
                          <a:solidFill>
                            <a:srgbClr val="000000"/>
                          </a:solidFill>
                          <a:latin typeface="+mj-lt"/>
                        </a:rPr>
                        <a:t>재미있는 </a:t>
                      </a:r>
                      <a:r>
                        <a:rPr lang="ko-KR" altLang="en-US" sz="900" dirty="0" err="1">
                          <a:solidFill>
                            <a:srgbClr val="000000"/>
                          </a:solidFill>
                          <a:latin typeface="+mj-lt"/>
                        </a:rPr>
                        <a:t>매직쇼를</a:t>
                      </a:r>
                      <a:r>
                        <a:rPr lang="ko-KR" altLang="en-US" sz="900" dirty="0">
                          <a:solidFill>
                            <a:srgbClr val="000000"/>
                          </a:solidFill>
                          <a:latin typeface="+mj-lt"/>
                        </a:rPr>
                        <a:t> 보여주며 참여한 아이들에게 선물을 줍니다</a:t>
                      </a:r>
                      <a:r>
                        <a:rPr lang="en-US" altLang="ko-KR" sz="900" dirty="0">
                          <a:solidFill>
                            <a:srgbClr val="000000"/>
                          </a:solidFill>
                          <a:latin typeface="+mj-lt"/>
                        </a:rPr>
                        <a:t>. </a:t>
                      </a:r>
                    </a:p>
                    <a:p>
                      <a:pPr marL="0" marR="0" algn="ctr">
                        <a:lnSpc>
                          <a:spcPct val="160000"/>
                        </a:lnSpc>
                        <a:spcBef>
                          <a:spcPts val="0"/>
                        </a:spcBef>
                        <a:spcAft>
                          <a:spcPts val="0"/>
                        </a:spcAft>
                      </a:pPr>
                      <a:endParaRPr lang="en-US" altLang="ko-KR" sz="900" dirty="0">
                        <a:solidFill>
                          <a:srgbClr val="000000"/>
                        </a:solidFill>
                        <a:latin typeface="+mj-lt"/>
                      </a:endParaRPr>
                    </a:p>
                    <a:p>
                      <a:pPr marL="0" marR="0" algn="ctr">
                        <a:lnSpc>
                          <a:spcPct val="160000"/>
                        </a:lnSpc>
                        <a:spcBef>
                          <a:spcPts val="0"/>
                        </a:spcBef>
                        <a:spcAft>
                          <a:spcPts val="0"/>
                        </a:spcAft>
                      </a:pPr>
                      <a:r>
                        <a:rPr lang="ko-KR" altLang="en-US" sz="900" dirty="0" err="1">
                          <a:solidFill>
                            <a:srgbClr val="000000"/>
                          </a:solidFill>
                          <a:latin typeface="+mj-lt"/>
                        </a:rPr>
                        <a:t>키즈매직프로마술사</a:t>
                      </a: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algn="ctr">
                        <a:lnSpc>
                          <a:spcPct val="160000"/>
                        </a:lnSpc>
                        <a:spcBef>
                          <a:spcPts val="0"/>
                        </a:spcBef>
                        <a:spcAft>
                          <a:spcPts val="0"/>
                        </a:spcAft>
                      </a:pP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algn="ctr">
                        <a:lnSpc>
                          <a:spcPct val="160000"/>
                        </a:lnSpc>
                        <a:spcBef>
                          <a:spcPts val="0"/>
                        </a:spcBef>
                        <a:spcAft>
                          <a:spcPts val="0"/>
                        </a:spcAft>
                      </a:pPr>
                      <a:r>
                        <a:rPr lang="en-US" altLang="ko-KR" sz="900" b="1" dirty="0">
                          <a:solidFill>
                            <a:srgbClr val="000000"/>
                          </a:solidFill>
                          <a:latin typeface="+mj-lt"/>
                          <a:ea typeface="굴림"/>
                        </a:rPr>
                        <a:t>10</a:t>
                      </a:r>
                      <a:r>
                        <a:rPr lang="ko-KR" altLang="en-US" sz="900" b="1" dirty="0">
                          <a:solidFill>
                            <a:srgbClr val="000000"/>
                          </a:solidFill>
                          <a:latin typeface="+mj-lt"/>
                          <a:ea typeface="굴림"/>
                        </a:rPr>
                        <a:t>분</a:t>
                      </a: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299527">
                <a:tc>
                  <a:txBody>
                    <a:bodyPr/>
                    <a:lstStyle/>
                    <a:p>
                      <a:pPr marL="0" marR="0" algn="ctr">
                        <a:lnSpc>
                          <a:spcPct val="160000"/>
                        </a:lnSpc>
                        <a:spcBef>
                          <a:spcPts val="0"/>
                        </a:spcBef>
                        <a:spcAft>
                          <a:spcPts val="0"/>
                        </a:spcAft>
                      </a:pPr>
                      <a:r>
                        <a:rPr lang="ko-KR" altLang="en-US" sz="900" b="1">
                          <a:solidFill>
                            <a:srgbClr val="000000"/>
                          </a:solidFill>
                          <a:latin typeface="+mj-lt"/>
                        </a:rPr>
                        <a:t>인형극공연</a:t>
                      </a:r>
                      <a:endParaRPr lang="ko-KR" altLang="en-US" sz="90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algn="ctr">
                        <a:lnSpc>
                          <a:spcPct val="160000"/>
                        </a:lnSpc>
                        <a:spcBef>
                          <a:spcPts val="0"/>
                        </a:spcBef>
                        <a:spcAft>
                          <a:spcPts val="0"/>
                        </a:spcAft>
                      </a:pPr>
                      <a:r>
                        <a:rPr lang="ko-KR" altLang="en-US" sz="900" dirty="0">
                          <a:solidFill>
                            <a:srgbClr val="000000"/>
                          </a:solidFill>
                          <a:latin typeface="+mj-lt"/>
                        </a:rPr>
                        <a:t>연중 </a:t>
                      </a:r>
                      <a:r>
                        <a:rPr lang="en-US" altLang="ko-KR" sz="900" dirty="0">
                          <a:solidFill>
                            <a:srgbClr val="000000"/>
                          </a:solidFill>
                          <a:latin typeface="+mj-lt"/>
                        </a:rPr>
                        <a:t>300~400</a:t>
                      </a:r>
                      <a:r>
                        <a:rPr lang="ko-KR" altLang="en-US" sz="900" dirty="0">
                          <a:solidFill>
                            <a:srgbClr val="000000"/>
                          </a:solidFill>
                          <a:latin typeface="+mj-lt"/>
                        </a:rPr>
                        <a:t>회 공연</a:t>
                      </a:r>
                    </a:p>
                    <a:p>
                      <a:pPr marL="0" marR="0" algn="ctr">
                        <a:lnSpc>
                          <a:spcPct val="160000"/>
                        </a:lnSpc>
                        <a:spcBef>
                          <a:spcPts val="0"/>
                        </a:spcBef>
                        <a:spcAft>
                          <a:spcPts val="0"/>
                        </a:spcAft>
                      </a:pPr>
                      <a:r>
                        <a:rPr lang="ko-KR" altLang="en-US" sz="900" dirty="0" err="1">
                          <a:solidFill>
                            <a:srgbClr val="000000"/>
                          </a:solidFill>
                          <a:latin typeface="+mj-lt"/>
                        </a:rPr>
                        <a:t>일본이이다</a:t>
                      </a:r>
                      <a:r>
                        <a:rPr lang="ko-KR" altLang="en-US" sz="900" dirty="0">
                          <a:solidFill>
                            <a:srgbClr val="000000"/>
                          </a:solidFill>
                          <a:latin typeface="+mj-lt"/>
                        </a:rPr>
                        <a:t> 국제인형극제 초청 춘천국제인형극제 출품 </a:t>
                      </a:r>
                      <a:endParaRPr lang="en-US" altLang="ko-KR" sz="900" dirty="0">
                        <a:solidFill>
                          <a:srgbClr val="000000"/>
                        </a:solidFill>
                        <a:latin typeface="+mj-lt"/>
                      </a:endParaRPr>
                    </a:p>
                    <a:p>
                      <a:pPr marL="0" marR="0" algn="ctr">
                        <a:lnSpc>
                          <a:spcPct val="160000"/>
                        </a:lnSpc>
                        <a:spcBef>
                          <a:spcPts val="0"/>
                        </a:spcBef>
                        <a:spcAft>
                          <a:spcPts val="0"/>
                        </a:spcAft>
                      </a:pPr>
                      <a:r>
                        <a:rPr lang="ko-KR" altLang="en-US" sz="900" dirty="0">
                          <a:solidFill>
                            <a:srgbClr val="000000"/>
                          </a:solidFill>
                          <a:latin typeface="+mj-lt"/>
                        </a:rPr>
                        <a:t>경기국제인형극제 출품 </a:t>
                      </a:r>
                      <a:r>
                        <a:rPr lang="ko-KR" altLang="en-US" sz="900" dirty="0" err="1">
                          <a:solidFill>
                            <a:srgbClr val="000000"/>
                          </a:solidFill>
                          <a:latin typeface="+mj-lt"/>
                        </a:rPr>
                        <a:t>서울어린이극페스티발</a:t>
                      </a:r>
                      <a:r>
                        <a:rPr lang="ko-KR" altLang="en-US" sz="900" dirty="0">
                          <a:solidFill>
                            <a:srgbClr val="000000"/>
                          </a:solidFill>
                          <a:latin typeface="+mj-lt"/>
                        </a:rPr>
                        <a:t> 외</a:t>
                      </a: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algn="ctr">
                        <a:lnSpc>
                          <a:spcPct val="160000"/>
                        </a:lnSpc>
                        <a:spcBef>
                          <a:spcPts val="0"/>
                        </a:spcBef>
                        <a:spcAft>
                          <a:spcPts val="0"/>
                        </a:spcAft>
                      </a:pP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algn="ctr">
                        <a:lnSpc>
                          <a:spcPct val="160000"/>
                        </a:lnSpc>
                        <a:spcBef>
                          <a:spcPts val="0"/>
                        </a:spcBef>
                        <a:spcAft>
                          <a:spcPts val="0"/>
                        </a:spcAft>
                      </a:pPr>
                      <a:r>
                        <a:rPr lang="en-US" altLang="ko-KR" sz="900" b="1" dirty="0">
                          <a:solidFill>
                            <a:srgbClr val="000000"/>
                          </a:solidFill>
                          <a:latin typeface="+mj-lt"/>
                          <a:ea typeface="굴림"/>
                        </a:rPr>
                        <a:t>30</a:t>
                      </a:r>
                      <a:r>
                        <a:rPr lang="ko-KR" altLang="en-US" sz="900" b="1" dirty="0">
                          <a:solidFill>
                            <a:srgbClr val="000000"/>
                          </a:solidFill>
                          <a:latin typeface="+mj-lt"/>
                          <a:ea typeface="굴림"/>
                        </a:rPr>
                        <a:t>분</a:t>
                      </a: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263529">
                <a:tc>
                  <a:txBody>
                    <a:bodyPr/>
                    <a:lstStyle/>
                    <a:p>
                      <a:pPr marL="0" marR="0" algn="ctr">
                        <a:lnSpc>
                          <a:spcPct val="160000"/>
                        </a:lnSpc>
                        <a:spcBef>
                          <a:spcPts val="0"/>
                        </a:spcBef>
                        <a:spcAft>
                          <a:spcPts val="0"/>
                        </a:spcAft>
                      </a:pPr>
                      <a:r>
                        <a:rPr lang="ko-KR" altLang="en-US" sz="900" b="1">
                          <a:solidFill>
                            <a:srgbClr val="000000"/>
                          </a:solidFill>
                          <a:latin typeface="+mj-lt"/>
                        </a:rPr>
                        <a:t>사진찍기</a:t>
                      </a:r>
                      <a:endParaRPr lang="ko-KR" altLang="en-US" sz="90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algn="ctr">
                        <a:lnSpc>
                          <a:spcPct val="160000"/>
                        </a:lnSpc>
                        <a:spcBef>
                          <a:spcPts val="0"/>
                        </a:spcBef>
                        <a:spcAft>
                          <a:spcPts val="0"/>
                        </a:spcAft>
                      </a:pPr>
                      <a:r>
                        <a:rPr lang="ko-KR" altLang="en-US" sz="900" dirty="0">
                          <a:solidFill>
                            <a:srgbClr val="000000"/>
                          </a:solidFill>
                          <a:latin typeface="+mj-lt"/>
                        </a:rPr>
                        <a:t>다양한 규모의 인형극세트가 있습니다</a:t>
                      </a:r>
                      <a:r>
                        <a:rPr lang="en-US" altLang="ko-KR" sz="900" dirty="0">
                          <a:solidFill>
                            <a:srgbClr val="000000"/>
                          </a:solidFill>
                          <a:latin typeface="+mj-lt"/>
                        </a:rPr>
                        <a:t>. </a:t>
                      </a:r>
                      <a:endParaRPr lang="ko-KR" altLang="en-US" sz="900" dirty="0">
                        <a:solidFill>
                          <a:srgbClr val="000000"/>
                        </a:solidFill>
                        <a:latin typeface="+mj-lt"/>
                      </a:endParaRPr>
                    </a:p>
                    <a:p>
                      <a:pPr marL="0" marR="0" algn="ctr">
                        <a:lnSpc>
                          <a:spcPct val="160000"/>
                        </a:lnSpc>
                        <a:spcBef>
                          <a:spcPts val="0"/>
                        </a:spcBef>
                        <a:spcAft>
                          <a:spcPts val="0"/>
                        </a:spcAft>
                      </a:pPr>
                      <a:r>
                        <a:rPr lang="ko-KR" altLang="en-US" sz="900" dirty="0" err="1">
                          <a:solidFill>
                            <a:srgbClr val="000000"/>
                          </a:solidFill>
                          <a:latin typeface="+mj-lt"/>
                        </a:rPr>
                        <a:t>원방문</a:t>
                      </a:r>
                      <a:r>
                        <a:rPr lang="ko-KR" altLang="en-US" sz="900" dirty="0">
                          <a:solidFill>
                            <a:srgbClr val="000000"/>
                          </a:solidFill>
                          <a:latin typeface="+mj-lt"/>
                        </a:rPr>
                        <a:t> </a:t>
                      </a:r>
                      <a:r>
                        <a:rPr lang="en-US" altLang="ko-KR" sz="900" dirty="0">
                          <a:solidFill>
                            <a:srgbClr val="000000"/>
                          </a:solidFill>
                          <a:latin typeface="+mj-lt"/>
                        </a:rPr>
                        <a:t>- </a:t>
                      </a:r>
                      <a:r>
                        <a:rPr lang="ko-KR" altLang="en-US" sz="900" dirty="0">
                          <a:solidFill>
                            <a:srgbClr val="000000"/>
                          </a:solidFill>
                          <a:latin typeface="+mj-lt"/>
                        </a:rPr>
                        <a:t>소형</a:t>
                      </a:r>
                    </a:p>
                    <a:p>
                      <a:pPr marL="0" marR="0" algn="ctr">
                        <a:lnSpc>
                          <a:spcPct val="160000"/>
                        </a:lnSpc>
                        <a:spcBef>
                          <a:spcPts val="0"/>
                        </a:spcBef>
                        <a:spcAft>
                          <a:spcPts val="0"/>
                        </a:spcAft>
                      </a:pPr>
                      <a:r>
                        <a:rPr lang="ko-KR" altLang="en-US" sz="900" dirty="0">
                          <a:solidFill>
                            <a:srgbClr val="000000"/>
                          </a:solidFill>
                          <a:latin typeface="+mj-lt"/>
                        </a:rPr>
                        <a:t>소극장 </a:t>
                      </a:r>
                      <a:r>
                        <a:rPr lang="en-US" altLang="ko-KR" sz="900" dirty="0">
                          <a:solidFill>
                            <a:srgbClr val="000000"/>
                          </a:solidFill>
                          <a:latin typeface="+mj-lt"/>
                        </a:rPr>
                        <a:t>- </a:t>
                      </a:r>
                      <a:r>
                        <a:rPr lang="ko-KR" altLang="en-US" sz="900" dirty="0">
                          <a:solidFill>
                            <a:srgbClr val="000000"/>
                          </a:solidFill>
                          <a:latin typeface="+mj-lt"/>
                        </a:rPr>
                        <a:t>중형</a:t>
                      </a:r>
                    </a:p>
                    <a:p>
                      <a:pPr marL="0" marR="0" algn="ctr">
                        <a:lnSpc>
                          <a:spcPct val="160000"/>
                        </a:lnSpc>
                        <a:spcBef>
                          <a:spcPts val="0"/>
                        </a:spcBef>
                        <a:spcAft>
                          <a:spcPts val="0"/>
                        </a:spcAft>
                      </a:pPr>
                      <a:r>
                        <a:rPr lang="ko-KR" altLang="en-US" sz="900" dirty="0">
                          <a:solidFill>
                            <a:srgbClr val="000000"/>
                          </a:solidFill>
                          <a:latin typeface="+mj-lt"/>
                        </a:rPr>
                        <a:t>대극장 </a:t>
                      </a:r>
                      <a:r>
                        <a:rPr lang="en-US" altLang="ko-KR" sz="900" dirty="0">
                          <a:solidFill>
                            <a:srgbClr val="000000"/>
                          </a:solidFill>
                          <a:latin typeface="+mj-lt"/>
                        </a:rPr>
                        <a:t>– </a:t>
                      </a:r>
                      <a:r>
                        <a:rPr lang="ko-KR" altLang="en-US" sz="900" dirty="0">
                          <a:solidFill>
                            <a:srgbClr val="000000"/>
                          </a:solidFill>
                          <a:latin typeface="+mj-lt"/>
                        </a:rPr>
                        <a:t>대형</a:t>
                      </a: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algn="ctr">
                        <a:lnSpc>
                          <a:spcPct val="160000"/>
                        </a:lnSpc>
                        <a:spcBef>
                          <a:spcPts val="0"/>
                        </a:spcBef>
                        <a:spcAft>
                          <a:spcPts val="0"/>
                        </a:spcAft>
                      </a:pP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algn="ctr">
                        <a:lnSpc>
                          <a:spcPct val="160000"/>
                        </a:lnSpc>
                        <a:spcBef>
                          <a:spcPts val="0"/>
                        </a:spcBef>
                        <a:spcAft>
                          <a:spcPts val="0"/>
                        </a:spcAft>
                      </a:pPr>
                      <a:r>
                        <a:rPr lang="en-US" altLang="ko-KR" sz="900" b="1" dirty="0">
                          <a:solidFill>
                            <a:srgbClr val="000000"/>
                          </a:solidFill>
                          <a:latin typeface="+mj-lt"/>
                          <a:ea typeface="굴림"/>
                        </a:rPr>
                        <a:t>10</a:t>
                      </a:r>
                      <a:r>
                        <a:rPr lang="ko-KR" altLang="en-US" sz="900" b="1" dirty="0">
                          <a:solidFill>
                            <a:srgbClr val="000000"/>
                          </a:solidFill>
                          <a:latin typeface="+mj-lt"/>
                          <a:ea typeface="굴림"/>
                        </a:rPr>
                        <a:t>분</a:t>
                      </a:r>
                      <a:endParaRPr lang="ko-KR" altLang="en-US" sz="900" dirty="0">
                        <a:solidFill>
                          <a:srgbClr val="000000"/>
                        </a:solidFill>
                        <a:latin typeface="+mj-lt"/>
                      </a:endParaRPr>
                    </a:p>
                  </a:txBody>
                  <a:tcPr marL="46905" marR="46905" marT="12969" marB="12969"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44029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20</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487908"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달려라 </a:t>
            </a:r>
            <a:r>
              <a:rPr lang="ko-KR" altLang="en-US" sz="1600" b="1" dirty="0" err="1">
                <a:solidFill>
                  <a:schemeClr val="accent1"/>
                </a:solidFill>
                <a:latin typeface="맑은 고딕" pitchFamily="50" charset="-127"/>
                <a:ea typeface="맑은 고딕" pitchFamily="50" charset="-127"/>
              </a:rPr>
              <a:t>몽키야</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356894" y="785363"/>
            <a:ext cx="410527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다리가 불편해 달릴 수 없는 몽키는 늘 뛰어 노는 친구들이 부러웠답니다</a:t>
            </a:r>
            <a:r>
              <a:rPr lang="en-US" altLang="ko-KR" sz="1100"/>
              <a:t>. </a:t>
            </a:r>
            <a:r>
              <a:rPr lang="ko-KR" altLang="en-US" sz="1100"/>
              <a:t>몽키는 친구와 놀고 싶어하지만 친구들은 빨리 뛸수 없는 몽키와 놀아 주지 않았어요</a:t>
            </a:r>
            <a:r>
              <a:rPr lang="en-US" altLang="ko-KR" sz="1100"/>
              <a:t>. </a:t>
            </a:r>
          </a:p>
          <a:p>
            <a:pPr algn="l" eaLnBrk="1" hangingPunct="1"/>
            <a:endParaRPr lang="en-US" altLang="ko-KR" sz="1100"/>
          </a:p>
          <a:p>
            <a:pPr algn="l" eaLnBrk="1" hangingPunct="1"/>
            <a:r>
              <a:rPr lang="ko-KR" altLang="en-US" sz="1100"/>
              <a:t>숲속 마을에서 가장 빠른 탱구는 몽키만 보면 놀리고 비웃었답니다</a:t>
            </a:r>
            <a:r>
              <a:rPr lang="en-US" altLang="ko-KR" sz="1100"/>
              <a:t>. </a:t>
            </a:r>
            <a:r>
              <a:rPr lang="ko-KR" altLang="en-US" sz="1100"/>
              <a:t>사자 임금은 숲속 운동회를 개최하여 달리기 대회에서 </a:t>
            </a:r>
            <a:r>
              <a:rPr lang="en-US" altLang="ko-KR" sz="1100"/>
              <a:t>1</a:t>
            </a:r>
            <a:r>
              <a:rPr lang="ko-KR" altLang="en-US" sz="1100"/>
              <a:t>등에게 큰 상금을 내리려고 합니다</a:t>
            </a:r>
            <a:r>
              <a:rPr lang="en-US" altLang="ko-KR" sz="1100"/>
              <a:t>. </a:t>
            </a:r>
            <a:r>
              <a:rPr lang="ko-KR" altLang="en-US" sz="1100"/>
              <a:t>모두들 달리기 대회에 </a:t>
            </a:r>
            <a:r>
              <a:rPr lang="en-US" altLang="ko-KR" sz="1100"/>
              <a:t>1</a:t>
            </a:r>
            <a:r>
              <a:rPr lang="ko-KR" altLang="en-US" sz="1100"/>
              <a:t>등을 하려고 연습을 하지만 탱구는 연습은 커녕 매일 먹고 낮잠만 자며 연습하는 몽키를 비웃기나 한답니다</a:t>
            </a:r>
            <a:r>
              <a:rPr lang="en-US" altLang="ko-KR" sz="1100"/>
              <a:t>. </a:t>
            </a:r>
          </a:p>
          <a:p>
            <a:pPr algn="l" eaLnBrk="1" hangingPunct="1"/>
            <a:endParaRPr lang="ko-KR" altLang="en-US" sz="1100"/>
          </a:p>
          <a:p>
            <a:pPr algn="l" eaLnBrk="1" hangingPunct="1"/>
            <a:r>
              <a:rPr lang="ko-KR" altLang="en-US" sz="1100"/>
              <a:t>대회날이 가까워 오자 탱구는 불안해 합니다</a:t>
            </a:r>
            <a:r>
              <a:rPr lang="en-US" altLang="ko-KR" sz="1100"/>
              <a:t>. </a:t>
            </a:r>
            <a:r>
              <a:rPr lang="ko-KR" altLang="en-US" sz="1100"/>
              <a:t>동물친구들이 몽키가 달라졌다고들 하네요</a:t>
            </a:r>
            <a:r>
              <a:rPr lang="en-US" altLang="ko-KR" sz="1100"/>
              <a:t>. </a:t>
            </a:r>
            <a:r>
              <a:rPr lang="ko-KR" altLang="en-US" sz="1100"/>
              <a:t>탱구는 몽키가 자기를 이길까봐 몽키에게 상한 빵을 선물합니다</a:t>
            </a:r>
            <a:r>
              <a:rPr lang="en-US" altLang="ko-KR" sz="1100"/>
              <a:t>. </a:t>
            </a:r>
          </a:p>
          <a:p>
            <a:pPr algn="l" eaLnBrk="1" hangingPunct="1"/>
            <a:r>
              <a:rPr lang="ko-KR" altLang="en-US" sz="1100"/>
              <a:t>상한 빵을 먹은 몽키는 과연 어떻게 되었을까요</a:t>
            </a:r>
            <a:r>
              <a:rPr lang="en-US" altLang="ko-KR" sz="1100"/>
              <a:t>?</a:t>
            </a:r>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100" b="1"/>
          </a:p>
          <a:p>
            <a:pPr algn="l" eaLnBrk="1" hangingPunct="1"/>
            <a:r>
              <a:rPr lang="ko-KR" altLang="en-US" sz="1100"/>
              <a:t>초연 </a:t>
            </a:r>
            <a:r>
              <a:rPr lang="en-US" altLang="ko-KR" sz="1100"/>
              <a:t>2003</a:t>
            </a:r>
            <a:r>
              <a:rPr lang="ko-KR" altLang="en-US" sz="1100"/>
              <a:t>년 </a:t>
            </a:r>
          </a:p>
          <a:p>
            <a:pPr algn="l" eaLnBrk="1" hangingPunct="1"/>
            <a:r>
              <a:rPr lang="ko-KR" altLang="en-US" sz="1100"/>
              <a:t>연습과 훈련의 중요성</a:t>
            </a:r>
            <a:r>
              <a:rPr lang="en-US" altLang="ko-KR" sz="1100"/>
              <a:t>, </a:t>
            </a:r>
            <a:r>
              <a:rPr lang="ko-KR" altLang="en-US" sz="1100"/>
              <a:t>불리한 상황에서 끈기로 승리하는 </a:t>
            </a:r>
            <a:endParaRPr lang="en-US" altLang="ko-KR" sz="1100"/>
          </a:p>
          <a:p>
            <a:pPr algn="l" eaLnBrk="1" hangingPunct="1"/>
            <a:r>
              <a:rPr lang="ko-KR" altLang="en-US" sz="1100"/>
              <a:t>몽키의 모습을 보며 장애우와 어린이친구들에게 용기와 </a:t>
            </a:r>
            <a:endParaRPr lang="en-US" altLang="ko-KR" sz="1100"/>
          </a:p>
          <a:p>
            <a:pPr algn="l" eaLnBrk="1" hangingPunct="1"/>
            <a:r>
              <a:rPr lang="ko-KR" altLang="en-US" sz="1100"/>
              <a:t>희망을 주기 위해 제작되었습니다</a:t>
            </a:r>
          </a:p>
        </p:txBody>
      </p:sp>
      <p:pic>
        <p:nvPicPr>
          <p:cNvPr id="16" name="_x12447720" descr="EMB00000d2c22cd"/>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19" y="1288600"/>
            <a:ext cx="360045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3192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21</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487908"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똥돼지</a:t>
            </a:r>
            <a:r>
              <a:rPr lang="ko-KR" altLang="en-US" sz="1600" b="1" dirty="0">
                <a:solidFill>
                  <a:schemeClr val="accent1"/>
                </a:solidFill>
                <a:latin typeface="맑은 고딕" pitchFamily="50" charset="-127"/>
                <a:ea typeface="맑은 고딕" pitchFamily="50" charset="-127"/>
              </a:rPr>
              <a:t> </a:t>
            </a:r>
            <a:r>
              <a:rPr lang="ko-KR" altLang="en-US" sz="1600" b="1" dirty="0" err="1">
                <a:solidFill>
                  <a:schemeClr val="accent1"/>
                </a:solidFill>
                <a:latin typeface="맑은 고딕" pitchFamily="50" charset="-127"/>
                <a:ea typeface="맑은 고딕" pitchFamily="50" charset="-127"/>
              </a:rPr>
              <a:t>왕방귀</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569195" y="2026682"/>
            <a:ext cx="4105275"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똥돼지는 방귀를 뀌면 마을이 들썩들썩 동물들이 날아간다</a:t>
            </a:r>
            <a:r>
              <a:rPr lang="en-US" altLang="ko-KR" sz="1100"/>
              <a:t>. </a:t>
            </a:r>
          </a:p>
          <a:p>
            <a:pPr algn="l" eaLnBrk="1" hangingPunct="1"/>
            <a:r>
              <a:rPr lang="ko-KR" altLang="en-US" sz="1100"/>
              <a:t>어느날 똥돼지의 방귀에 멍멍이가 날아간다</a:t>
            </a:r>
            <a:r>
              <a:rPr lang="en-US" altLang="ko-KR" sz="1100"/>
              <a:t>. </a:t>
            </a:r>
            <a:r>
              <a:rPr lang="ko-KR" altLang="en-US" sz="1100"/>
              <a:t>참다 못한 멍멍이는 사자에게 불평을 하고 사자는 똥돼지에게 마을을 떠날 것을 요구한다</a:t>
            </a:r>
            <a:r>
              <a:rPr lang="en-US" altLang="ko-KR" sz="1100"/>
              <a:t>.</a:t>
            </a:r>
            <a:endParaRPr lang="ko-KR" altLang="en-US" sz="1100"/>
          </a:p>
          <a:p>
            <a:pPr algn="l" eaLnBrk="1" hangingPunct="1"/>
            <a:r>
              <a:rPr lang="ko-KR" altLang="en-US" sz="1100"/>
              <a:t>멍멍이와 사자에게 쫓기는 똥돼지는 토끼를 만나서 하소연을 했더니 토끼는 똥돼지의 왕방귀는 부끄러운게 아니라 잘 개발하면 유용하게 사용할 수 있다며 용기를 줍니다</a:t>
            </a:r>
            <a:r>
              <a:rPr lang="en-US" altLang="ko-KR" sz="1100"/>
              <a:t>. </a:t>
            </a:r>
            <a:endParaRPr lang="ko-KR" altLang="en-US" sz="1100"/>
          </a:p>
          <a:p>
            <a:pPr algn="l" eaLnBrk="1" hangingPunct="1"/>
            <a:r>
              <a:rPr lang="ko-KR" altLang="en-US" sz="1100"/>
              <a:t>그 후 사냥꾼이 나타나 동물들을 하나씩 잡아가는데 이 사실을 알게 된 토끼는 어린이 친구들에게 도움을 요청하는데</a:t>
            </a:r>
            <a:r>
              <a:rPr lang="en-US" altLang="ko-KR" sz="1100"/>
              <a:t>.... </a:t>
            </a:r>
            <a:endParaRPr lang="ko-KR" altLang="en-US" sz="1100"/>
          </a:p>
        </p:txBody>
      </p:sp>
      <p:pic>
        <p:nvPicPr>
          <p:cNvPr id="16" name="_x36054912" descr="EMB00000d2c22b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945" y="863045"/>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36209528" descr="EMB00000d2c22b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9108" y="3407807"/>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6565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22</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041217"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방귀쟁이</a:t>
            </a:r>
            <a:r>
              <a:rPr lang="ko-KR" altLang="en-US" sz="1600" b="1" dirty="0">
                <a:solidFill>
                  <a:schemeClr val="accent1"/>
                </a:solidFill>
                <a:latin typeface="맑은 고딕" pitchFamily="50" charset="-127"/>
                <a:ea typeface="맑은 고딕" pitchFamily="50" charset="-127"/>
              </a:rPr>
              <a:t> 며느리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전례 인형극</a:t>
            </a:r>
          </a:p>
        </p:txBody>
      </p:sp>
      <p:sp>
        <p:nvSpPr>
          <p:cNvPr id="15" name="TextBox 8"/>
          <p:cNvSpPr txBox="1">
            <a:spLocks noChangeArrowheads="1"/>
          </p:cNvSpPr>
          <p:nvPr/>
        </p:nvSpPr>
        <p:spPr bwMode="auto">
          <a:xfrm>
            <a:off x="4587399" y="860439"/>
            <a:ext cx="4105275"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옛날</a:t>
            </a:r>
            <a:r>
              <a:rPr lang="en-US" altLang="ko-KR" sz="1100"/>
              <a:t>. </a:t>
            </a:r>
            <a:r>
              <a:rPr lang="ko-KR" altLang="en-US" sz="1100"/>
              <a:t>어느 곳</a:t>
            </a:r>
            <a:r>
              <a:rPr lang="en-US" altLang="ko-KR" sz="1100"/>
              <a:t>. </a:t>
            </a:r>
            <a:r>
              <a:rPr lang="ko-KR" altLang="en-US" sz="1100"/>
              <a:t>어느 때 김진사는 한규수를 며느리로 맞았는데 한동안 무척 행복한 시간을 보내지만</a:t>
            </a:r>
            <a:r>
              <a:rPr lang="en-US" altLang="ko-KR" sz="1100"/>
              <a:t>, </a:t>
            </a:r>
            <a:r>
              <a:rPr lang="ko-KR" altLang="en-US" sz="1100"/>
              <a:t>어느 날부턴가 며느리방귀가 왕방귀라는 것을 알게 된다</a:t>
            </a:r>
            <a:r>
              <a:rPr lang="en-US" altLang="ko-KR" sz="1100"/>
              <a:t>. </a:t>
            </a:r>
            <a:endParaRPr lang="ko-KR" altLang="en-US" sz="1100"/>
          </a:p>
          <a:p>
            <a:pPr algn="l" eaLnBrk="1" hangingPunct="1"/>
            <a:r>
              <a:rPr lang="ko-KR" altLang="en-US" sz="1100"/>
              <a:t>며느리 방귀에 집안이 풍비박산이라 내 쫓아 버리는데 산속에서 슬피 울던 며느리는 동물친구들과 사귀어 그곳에서 살게 된다</a:t>
            </a:r>
            <a:r>
              <a:rPr lang="en-US" altLang="ko-KR" sz="1100"/>
              <a:t>. </a:t>
            </a:r>
            <a:r>
              <a:rPr lang="ko-KR" altLang="en-US" sz="1100"/>
              <a:t>그러던 중 호랑이가 나타나 동물친구들을 괴롭힐 때 며느리는 방귀를 껴 호랑이를 날려버린다</a:t>
            </a:r>
            <a:r>
              <a:rPr lang="en-US" altLang="ko-KR" sz="1100"/>
              <a:t>. </a:t>
            </a:r>
            <a:r>
              <a:rPr lang="ko-KR" altLang="en-US" sz="1100"/>
              <a:t>동물친구들의 격려와 위로에 용기를 얻어 다시 집으로 내려간다</a:t>
            </a:r>
            <a:r>
              <a:rPr lang="en-US" altLang="ko-KR" sz="1100"/>
              <a:t>. </a:t>
            </a:r>
            <a:r>
              <a:rPr lang="ko-KR" altLang="en-US" sz="1100"/>
              <a:t>집에 도착하니 호랑이가 마을 사람들을 괴롭히고 시아버지도 호랑이에게 쫓기게 되는데 어디선가 나타난 방귀쟁이 며느리가 호랑이를 방귀로 날려버린다</a:t>
            </a:r>
            <a:r>
              <a:rPr lang="en-US" altLang="ko-KR" sz="1100"/>
              <a:t>.</a:t>
            </a:r>
            <a:endParaRPr lang="ko-KR" altLang="en-US" sz="1100"/>
          </a:p>
          <a:p>
            <a:pPr algn="l" eaLnBrk="1" hangingPunct="1"/>
            <a:endParaRPr lang="en-US" altLang="ko-KR"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b="1"/>
          </a:p>
          <a:p>
            <a:pPr algn="l" eaLnBrk="1" hangingPunct="1"/>
            <a:r>
              <a:rPr lang="ko-KR" altLang="en-US" sz="1100"/>
              <a:t>어린이들의 의식 속에서 방귀나 똥</a:t>
            </a:r>
            <a:r>
              <a:rPr lang="en-US" altLang="ko-KR" sz="1100"/>
              <a:t>,</a:t>
            </a:r>
            <a:r>
              <a:rPr lang="ko-KR" altLang="en-US" sz="1100"/>
              <a:t>침</a:t>
            </a:r>
            <a:r>
              <a:rPr lang="en-US" altLang="ko-KR" sz="1100"/>
              <a:t>,</a:t>
            </a:r>
            <a:r>
              <a:rPr lang="ko-KR" altLang="en-US" sz="1100"/>
              <a:t>오줌</a:t>
            </a:r>
            <a:r>
              <a:rPr lang="en-US" altLang="ko-KR" sz="1100"/>
              <a:t>,</a:t>
            </a:r>
            <a:r>
              <a:rPr lang="ko-KR" altLang="en-US" sz="1100"/>
              <a:t>콧물</a:t>
            </a:r>
            <a:r>
              <a:rPr lang="en-US" altLang="ko-KR" sz="1100"/>
              <a:t>,</a:t>
            </a:r>
            <a:r>
              <a:rPr lang="ko-KR" altLang="en-US" sz="1100"/>
              <a:t>눈물은 친숙한 자기 몸의 일부이다</a:t>
            </a:r>
            <a:r>
              <a:rPr lang="en-US" altLang="ko-KR" sz="1100"/>
              <a:t>. </a:t>
            </a:r>
            <a:r>
              <a:rPr lang="ko-KR" altLang="en-US" sz="1100"/>
              <a:t>특히 어린아이일수록 방귀소리를 듣고 웃음을 터트리거나 자신의 배설물에 적극적인 관심을 가진다</a:t>
            </a:r>
            <a:r>
              <a:rPr lang="en-US" altLang="ko-KR" sz="1100"/>
              <a:t>. </a:t>
            </a:r>
            <a:endParaRPr lang="ko-KR" altLang="en-US" sz="1100"/>
          </a:p>
          <a:p>
            <a:pPr algn="l" eaLnBrk="1" hangingPunct="1"/>
            <a:r>
              <a:rPr lang="ko-KR" altLang="en-US" sz="1100"/>
              <a:t>그래서 이들을 소재로 한 이야기는 예나 지금이나 어린이들에게 꾸준히 사랑 받고 있다</a:t>
            </a:r>
            <a:r>
              <a:rPr lang="en-US" altLang="ko-KR" sz="1100"/>
              <a:t>. </a:t>
            </a:r>
          </a:p>
          <a:p>
            <a:pPr algn="l" eaLnBrk="1" hangingPunct="1"/>
            <a:r>
              <a:rPr lang="en-US" altLang="ko-KR" sz="1100"/>
              <a:t>'</a:t>
            </a:r>
            <a:r>
              <a:rPr lang="ko-KR" altLang="en-US" sz="1100"/>
              <a:t>방귀쟁이 며느리</a:t>
            </a:r>
            <a:r>
              <a:rPr lang="en-US" altLang="ko-KR" sz="1100"/>
              <a:t>'</a:t>
            </a:r>
            <a:r>
              <a:rPr lang="ko-KR" altLang="en-US" sz="1100"/>
              <a:t>이야기는 어린이들이 친숙하게 느끼는 소재이면서도 옛사람들의 사회적</a:t>
            </a:r>
            <a:r>
              <a:rPr lang="en-US" altLang="ko-KR" sz="1100"/>
              <a:t>,</a:t>
            </a:r>
            <a:r>
              <a:rPr lang="ko-KR" altLang="en-US" sz="1100"/>
              <a:t>정서적 가치관을 엿볼 수 있는</a:t>
            </a:r>
            <a:r>
              <a:rPr lang="en-US" altLang="ko-KR" sz="1100"/>
              <a:t>, </a:t>
            </a:r>
            <a:r>
              <a:rPr lang="ko-KR" altLang="en-US" sz="1100"/>
              <a:t>따스한 인정이 넘치고 웃음과 삶의 지혜가 스며있는 이야기이다</a:t>
            </a:r>
            <a:r>
              <a:rPr lang="en-US" altLang="ko-KR" sz="1100"/>
              <a:t>. </a:t>
            </a:r>
            <a:endParaRPr lang="ko-KR" altLang="en-US" sz="1100"/>
          </a:p>
          <a:p>
            <a:pPr algn="l" eaLnBrk="1" hangingPunct="1"/>
            <a:r>
              <a:rPr lang="ko-KR" altLang="en-US" sz="1100"/>
              <a:t>또한 뮤지컬 </a:t>
            </a:r>
            <a:r>
              <a:rPr lang="en-US" altLang="ko-KR" sz="1100"/>
              <a:t>'</a:t>
            </a:r>
            <a:r>
              <a:rPr lang="ko-KR" altLang="en-US" sz="1100"/>
              <a:t>방귀쟁이 며느리</a:t>
            </a:r>
            <a:r>
              <a:rPr lang="en-US" altLang="ko-KR" sz="1100"/>
              <a:t>'</a:t>
            </a:r>
            <a:r>
              <a:rPr lang="ko-KR" altLang="en-US" sz="1100"/>
              <a:t>는 우리 옛이야기의 구수함과 정겨움에 현대적 감성을 가미한 색다른 형식의 작품이 될 것이다</a:t>
            </a:r>
            <a:r>
              <a:rPr lang="en-US" altLang="ko-KR" sz="1100"/>
              <a:t>. </a:t>
            </a:r>
            <a:r>
              <a:rPr lang="ko-KR" altLang="en-US" sz="1100"/>
              <a:t>기존의 이야기에 살을 덧붙여 우리 어린이들에게 다양한 사고의 즐거움을 안겨줄 것이며 상징적이면서도 빠른 극의 진행은 상상력과 창의력의 즐거움을 안겨줄 것이다</a:t>
            </a:r>
            <a:r>
              <a:rPr lang="en-US" altLang="ko-KR" sz="1100"/>
              <a:t>.</a:t>
            </a:r>
            <a:endParaRPr lang="ko-KR" altLang="en-US" sz="1200"/>
          </a:p>
        </p:txBody>
      </p:sp>
      <p:pic>
        <p:nvPicPr>
          <p:cNvPr id="16" name="_x109850216" descr="EMB00000d2c22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3249" y="1066814"/>
            <a:ext cx="2879725"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12499640" descr="EMB00000d2c22d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2711" y="3525852"/>
            <a:ext cx="287972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5787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23</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525050"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빨간 도깨비 파란 도깨비</a:t>
            </a:r>
          </a:p>
        </p:txBody>
      </p:sp>
      <p:sp>
        <p:nvSpPr>
          <p:cNvPr id="15" name="TextBox 8"/>
          <p:cNvSpPr txBox="1">
            <a:spLocks noChangeArrowheads="1"/>
          </p:cNvSpPr>
          <p:nvPr/>
        </p:nvSpPr>
        <p:spPr bwMode="auto">
          <a:xfrm>
            <a:off x="4534700" y="1395668"/>
            <a:ext cx="4105275"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p>
          <a:p>
            <a:pPr algn="l" eaLnBrk="1" hangingPunct="1"/>
            <a:endParaRPr lang="ko-KR" altLang="en-US" sz="1200" dirty="0"/>
          </a:p>
          <a:p>
            <a:pPr algn="l" eaLnBrk="1" hangingPunct="1"/>
            <a:r>
              <a:rPr lang="ko-KR" altLang="en-US" sz="1200" dirty="0"/>
              <a:t>옛날 아주 옛날 어느 깊은 </a:t>
            </a:r>
            <a:r>
              <a:rPr lang="ko-KR" altLang="en-US" sz="1200" dirty="0" err="1"/>
              <a:t>숲속에</a:t>
            </a:r>
            <a:r>
              <a:rPr lang="ko-KR" altLang="en-US" sz="1200" dirty="0"/>
              <a:t> 빨간 도깨비와 파란 도깨비가 살고 있었습니다</a:t>
            </a:r>
            <a:r>
              <a:rPr lang="en-US" altLang="ko-KR" sz="1200" dirty="0"/>
              <a:t>. </a:t>
            </a:r>
            <a:r>
              <a:rPr lang="ko-KR" altLang="en-US" sz="1200" dirty="0"/>
              <a:t>이들은 친구였지만 성격이 아주 달랐습니다</a:t>
            </a:r>
            <a:r>
              <a:rPr lang="en-US" altLang="ko-KR" sz="1200" dirty="0"/>
              <a:t>. </a:t>
            </a:r>
            <a:r>
              <a:rPr lang="ko-KR" altLang="en-US" sz="1200" dirty="0"/>
              <a:t>파란 도깨비는 어려움에 처한 동물이나 사람들을 </a:t>
            </a:r>
            <a:r>
              <a:rPr lang="ko-KR" altLang="en-US" sz="1200" dirty="0" err="1"/>
              <a:t>불쌍히여겨</a:t>
            </a:r>
            <a:r>
              <a:rPr lang="ko-KR" altLang="en-US" sz="1200" dirty="0"/>
              <a:t> 도와주지만 빨간 도깨비는 장난이 너무 심해서 도와주기는 커녕 골탕먹이기 일쑤였답니다</a:t>
            </a:r>
            <a:r>
              <a:rPr lang="en-US" altLang="ko-KR" sz="1200" dirty="0"/>
              <a:t>. </a:t>
            </a:r>
          </a:p>
          <a:p>
            <a:pPr algn="l" eaLnBrk="1" hangingPunct="1"/>
            <a:r>
              <a:rPr lang="ko-KR" altLang="en-US" sz="1200" dirty="0"/>
              <a:t>빨간 도깨비의 장난을 보다 못한 파란 도깨비는 </a:t>
            </a:r>
            <a:r>
              <a:rPr lang="ko-KR" altLang="en-US" sz="1200" dirty="0" err="1"/>
              <a:t>어느날</a:t>
            </a:r>
            <a:r>
              <a:rPr lang="ko-KR" altLang="en-US" sz="1200" dirty="0"/>
              <a:t> 빨간 도깨비의 장난을 </a:t>
            </a:r>
            <a:r>
              <a:rPr lang="ko-KR" altLang="en-US" sz="1200" dirty="0" err="1"/>
              <a:t>막기위해</a:t>
            </a:r>
            <a:r>
              <a:rPr lang="ko-KR" altLang="en-US" sz="1200" dirty="0"/>
              <a:t> 내기를 하게 됩니다</a:t>
            </a:r>
            <a:r>
              <a:rPr lang="en-US" altLang="ko-KR" sz="1200" dirty="0"/>
              <a:t>. </a:t>
            </a:r>
          </a:p>
          <a:p>
            <a:pPr algn="l" eaLnBrk="1" hangingPunct="1"/>
            <a:endParaRPr lang="en-US" altLang="ko-KR" sz="1200" dirty="0"/>
          </a:p>
          <a:p>
            <a:pPr eaLnBrk="1" hangingPunct="1"/>
            <a:r>
              <a:rPr lang="en-US" altLang="ko-KR" sz="1200" b="1" dirty="0"/>
              <a:t>&lt;</a:t>
            </a:r>
            <a:r>
              <a:rPr lang="ko-KR" altLang="en-US" sz="1200" b="1" dirty="0"/>
              <a:t>작품특징</a:t>
            </a:r>
            <a:r>
              <a:rPr lang="en-US" altLang="ko-KR" sz="1200" b="1" dirty="0"/>
              <a:t>&gt;</a:t>
            </a:r>
          </a:p>
          <a:p>
            <a:pPr algn="l" eaLnBrk="1" hangingPunct="1"/>
            <a:endParaRPr lang="en-US" altLang="ko-KR" sz="1200" dirty="0"/>
          </a:p>
          <a:p>
            <a:pPr algn="l" eaLnBrk="1" hangingPunct="1"/>
            <a:r>
              <a:rPr lang="ko-KR" altLang="en-US" sz="1200" dirty="0"/>
              <a:t>빨간 도깨비 파란도깨비는 남을 괴롭히는 것 보다 남을 돕는 것이 더 즐겁고 행복한 것이라는 내용을 담고 있는 교육인형극입니다</a:t>
            </a:r>
            <a:r>
              <a:rPr lang="en-US" altLang="ko-KR" sz="1200" dirty="0"/>
              <a:t>. </a:t>
            </a:r>
            <a:endParaRPr lang="ko-KR" altLang="en-US" sz="1200" dirty="0"/>
          </a:p>
        </p:txBody>
      </p:sp>
      <p:pic>
        <p:nvPicPr>
          <p:cNvPr id="1026" name="Picture 2" descr="E:\음악팀별자료\퓨전공연팀\1-어린이뮤지컬인형극-호빵아저씨-모여라꿈동산\인형극 출력사진 용량큰것\2016 봄학기 겔러레아 큰이미지\빨간또깨비파란도깨비인형사진 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49" y="1714500"/>
            <a:ext cx="3598069"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871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24</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863284"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빨간 코 </a:t>
            </a:r>
            <a:r>
              <a:rPr lang="ko-KR" altLang="en-US" sz="1600" b="1" err="1">
                <a:solidFill>
                  <a:schemeClr val="accent1"/>
                </a:solidFill>
                <a:latin typeface="맑은 고딕" pitchFamily="50" charset="-127"/>
                <a:ea typeface="맑은 고딕" pitchFamily="50" charset="-127"/>
              </a:rPr>
              <a:t>루돌프와</a:t>
            </a:r>
            <a:r>
              <a:rPr lang="ko-KR" altLang="en-US" sz="1600" b="1">
                <a:solidFill>
                  <a:schemeClr val="accent1"/>
                </a:solidFill>
                <a:latin typeface="맑은 고딕" pitchFamily="50" charset="-127"/>
                <a:ea typeface="맑은 고딕" pitchFamily="50" charset="-127"/>
              </a:rPr>
              <a:t> 산타클로스</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531525" y="1188250"/>
            <a:ext cx="4113213"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200"/>
              <a:t>산타할아버지는 처음에는 착한 어린이들이 한 두 명이어서 썰매가 필요 없었지만 착한 어린이들에게 선물을 준다는 소문이 퍼져 곳곳에 착한 어린이들이 많아졌다</a:t>
            </a:r>
            <a:r>
              <a:rPr lang="en-US" altLang="ko-KR" sz="1200"/>
              <a:t>. </a:t>
            </a:r>
          </a:p>
          <a:p>
            <a:pPr algn="l" eaLnBrk="1" hangingPunct="1"/>
            <a:r>
              <a:rPr lang="ko-KR" altLang="en-US" sz="1200"/>
              <a:t>하는 수 없이 산타할아버지는 썰매를 끌어줄 동물을 찾고 있는데 동물들은 잠도 못 자고 무거운 썰매를 끄는 일을 아무도 하지 않으려 한다</a:t>
            </a:r>
            <a:r>
              <a:rPr lang="en-US" altLang="ko-KR" sz="1200"/>
              <a:t>. </a:t>
            </a:r>
            <a:r>
              <a:rPr lang="ko-KR" altLang="en-US" sz="1200"/>
              <a:t>고민하는 산타할아버지는 썰매를 끌어주면 큰 선물을 준다고 말하자 많은 동물들이 선물에 눈이 멀어 몰려왔는데 그 중에 늑대는 산타할아버지가 친구들에게 선물 주려고 굴뚝으로 들어갈 때 선물을 들고 도망갈 엉큼한 생각을 하고 있다</a:t>
            </a:r>
            <a:r>
              <a:rPr lang="en-US" altLang="ko-KR" sz="1200"/>
              <a:t>. </a:t>
            </a:r>
            <a:r>
              <a:rPr lang="ko-KR" altLang="en-US" sz="1200"/>
              <a:t>친구들에게 놀림 받고 빨간코에 이상하게 생긴 루돌프는 썰매를 끌 수 있을까</a:t>
            </a:r>
            <a:endParaRPr lang="en-US" altLang="ko-KR" sz="12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b="1"/>
          </a:p>
          <a:p>
            <a:pPr algn="l" eaLnBrk="1" hangingPunct="1"/>
            <a:r>
              <a:rPr lang="ko-KR" altLang="en-US" sz="1200"/>
              <a:t>크리스마스캐롤을 아이들을 따라 부르며 함께 보는 </a:t>
            </a:r>
            <a:endParaRPr lang="en-US" altLang="ko-KR" sz="1200"/>
          </a:p>
          <a:p>
            <a:pPr algn="l" eaLnBrk="1" hangingPunct="1"/>
            <a:r>
              <a:rPr lang="ko-KR" altLang="en-US" sz="1200"/>
              <a:t>가족인형극</a:t>
            </a:r>
          </a:p>
          <a:p>
            <a:pPr algn="l" eaLnBrk="1" hangingPunct="1"/>
            <a:r>
              <a:rPr lang="ko-KR" altLang="en-US" sz="1200"/>
              <a:t>크리스마스 의미를 되세기며 어려운 이웃에게 선물을 </a:t>
            </a:r>
            <a:endParaRPr lang="en-US" altLang="ko-KR" sz="1200"/>
          </a:p>
          <a:p>
            <a:pPr algn="l" eaLnBrk="1" hangingPunct="1"/>
            <a:r>
              <a:rPr lang="ko-KR" altLang="en-US" sz="1200"/>
              <a:t>전하는 동물친구들의 훈훈한 이야기</a:t>
            </a:r>
            <a:endParaRPr lang="en-US" altLang="ko-KR" sz="1200"/>
          </a:p>
          <a:p>
            <a:pPr algn="l" eaLnBrk="1" hangingPunct="1"/>
            <a:endParaRPr lang="ko-KR" altLang="en-US" sz="1200"/>
          </a:p>
          <a:p>
            <a:pPr algn="l" eaLnBrk="1" hangingPunct="1"/>
            <a:r>
              <a:rPr lang="ko-KR" altLang="en-US" sz="1200"/>
              <a:t>어린이들이 참여하는 라이브 인형극 </a:t>
            </a:r>
          </a:p>
        </p:txBody>
      </p:sp>
      <p:pic>
        <p:nvPicPr>
          <p:cNvPr id="16" name="_x89925224" descr="EMB000009d81ab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275" y="939013"/>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89892536" descr="EMB000009d81ab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8738" y="3471075"/>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311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25</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513830"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너구리의 크리스마스파티</a:t>
            </a:r>
          </a:p>
        </p:txBody>
      </p:sp>
      <p:sp>
        <p:nvSpPr>
          <p:cNvPr id="15" name="TextBox 8"/>
          <p:cNvSpPr txBox="1">
            <a:spLocks noChangeArrowheads="1"/>
          </p:cNvSpPr>
          <p:nvPr/>
        </p:nvSpPr>
        <p:spPr bwMode="auto">
          <a:xfrm>
            <a:off x="4531525" y="1188250"/>
            <a:ext cx="411321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p>
          <a:p>
            <a:pPr algn="l" eaLnBrk="1" hangingPunct="1"/>
            <a:endParaRPr lang="ko-KR" altLang="en-US" sz="1200" b="1" dirty="0"/>
          </a:p>
          <a:p>
            <a:pPr fontAlgn="base"/>
            <a:r>
              <a:rPr lang="ko-KR" altLang="en-US" sz="1200" dirty="0"/>
              <a:t>동물친구들은 해마다 열리는 크리스마스 파티를 이번에는 너구리집에서 열기로 했어요</a:t>
            </a:r>
            <a:r>
              <a:rPr lang="en-US" altLang="ko-KR" sz="1200" dirty="0"/>
              <a:t>. </a:t>
            </a:r>
            <a:endParaRPr lang="ko-KR" altLang="en-US" sz="1200" dirty="0"/>
          </a:p>
          <a:p>
            <a:pPr fontAlgn="base"/>
            <a:r>
              <a:rPr lang="ko-KR" altLang="en-US" sz="1200" dirty="0"/>
              <a:t>너구리는 분주하게 파티준비를 하고 있는데 편지를 한통 받게 됩니다</a:t>
            </a:r>
            <a:r>
              <a:rPr lang="en-US" altLang="ko-KR" sz="1200" dirty="0"/>
              <a:t>. </a:t>
            </a:r>
            <a:endParaRPr lang="ko-KR" altLang="en-US" sz="1200" dirty="0"/>
          </a:p>
          <a:p>
            <a:pPr fontAlgn="base"/>
            <a:r>
              <a:rPr lang="ko-KR" altLang="en-US" sz="1200" dirty="0"/>
              <a:t>바로 </a:t>
            </a:r>
            <a:r>
              <a:rPr lang="ko-KR" altLang="en-US" sz="1200" dirty="0" err="1"/>
              <a:t>산타마을에서</a:t>
            </a:r>
            <a:r>
              <a:rPr lang="ko-KR" altLang="en-US" sz="1200" dirty="0"/>
              <a:t> 온 편지인데 </a:t>
            </a:r>
            <a:r>
              <a:rPr lang="ko-KR" altLang="en-US" sz="1200" dirty="0" err="1"/>
              <a:t>산타할아버지가</a:t>
            </a:r>
            <a:r>
              <a:rPr lang="ko-KR" altLang="en-US" sz="1200" dirty="0"/>
              <a:t> 바빠서 너구리집에 오늘 직접 오신다는 </a:t>
            </a:r>
            <a:r>
              <a:rPr lang="ko-KR" altLang="en-US" sz="1200" dirty="0" err="1"/>
              <a:t>거에요</a:t>
            </a:r>
            <a:r>
              <a:rPr lang="en-US" altLang="ko-KR" sz="1200" dirty="0"/>
              <a:t>. </a:t>
            </a:r>
            <a:endParaRPr lang="ko-KR" altLang="en-US" sz="1200" dirty="0"/>
          </a:p>
          <a:p>
            <a:pPr fontAlgn="base"/>
            <a:r>
              <a:rPr lang="ko-KR" altLang="en-US" sz="1200" dirty="0"/>
              <a:t>너무 놀란 너구리는 청소를 빨리 마치고 </a:t>
            </a:r>
            <a:r>
              <a:rPr lang="ko-KR" altLang="en-US" sz="1200" dirty="0" err="1"/>
              <a:t>산타할아버지를</a:t>
            </a:r>
            <a:r>
              <a:rPr lang="ko-KR" altLang="en-US" sz="1200" dirty="0"/>
              <a:t> 기다리고 있었어요</a:t>
            </a:r>
            <a:r>
              <a:rPr lang="en-US" altLang="ko-KR" sz="1200" dirty="0"/>
              <a:t>. </a:t>
            </a:r>
            <a:endParaRPr lang="ko-KR" altLang="en-US" sz="1200" dirty="0"/>
          </a:p>
          <a:p>
            <a:pPr fontAlgn="base"/>
            <a:r>
              <a:rPr lang="ko-KR" altLang="en-US" sz="1200" dirty="0"/>
              <a:t>그런데 기다려도 오시지 않는 </a:t>
            </a:r>
            <a:r>
              <a:rPr lang="ko-KR" altLang="en-US" sz="1200" dirty="0" err="1"/>
              <a:t>거에요</a:t>
            </a:r>
            <a:r>
              <a:rPr lang="en-US" altLang="ko-KR" sz="1200" dirty="0"/>
              <a:t>. </a:t>
            </a:r>
            <a:endParaRPr lang="ko-KR" altLang="en-US" sz="1200" dirty="0"/>
          </a:p>
          <a:p>
            <a:pPr fontAlgn="base"/>
            <a:r>
              <a:rPr lang="ko-KR" altLang="en-US" sz="1200" dirty="0"/>
              <a:t>한참을 기다렸더니 누군가 초인종을 눌러서 나가보니 아니 이게 누구인가요</a:t>
            </a:r>
            <a:r>
              <a:rPr lang="en-US" altLang="ko-KR" sz="1200" dirty="0"/>
              <a:t>? </a:t>
            </a:r>
            <a:endParaRPr lang="ko-KR" altLang="en-US" sz="1200" dirty="0"/>
          </a:p>
          <a:p>
            <a:pPr fontAlgn="base"/>
            <a:endParaRPr lang="en-US" altLang="ko-KR" sz="1200" dirty="0"/>
          </a:p>
          <a:p>
            <a:pPr eaLnBrk="1" hangingPunct="1"/>
            <a:r>
              <a:rPr lang="en-US" altLang="ko-KR" sz="1200" b="1" dirty="0"/>
              <a:t>&lt;</a:t>
            </a:r>
            <a:r>
              <a:rPr lang="ko-KR" altLang="en-US" sz="1200" b="1" dirty="0"/>
              <a:t>작품특징</a:t>
            </a:r>
            <a:r>
              <a:rPr lang="en-US" altLang="ko-KR" sz="1200" b="1" dirty="0"/>
              <a:t>&gt;</a:t>
            </a:r>
          </a:p>
          <a:p>
            <a:pPr fontAlgn="base"/>
            <a:r>
              <a:rPr lang="ko-KR" altLang="en-US" sz="1200" dirty="0"/>
              <a:t>극중에서 아이들과 크리스마스 </a:t>
            </a:r>
            <a:r>
              <a:rPr lang="ko-KR" altLang="en-US" sz="1200" dirty="0" err="1"/>
              <a:t>캐롤를</a:t>
            </a:r>
            <a:r>
              <a:rPr lang="ko-KR" altLang="en-US" sz="1200" dirty="0"/>
              <a:t> 함께 부르며 크리스마스 분위기를 느낄 수 있는 인형극입니다</a:t>
            </a:r>
            <a:r>
              <a:rPr lang="en-US" altLang="ko-KR" sz="1200" dirty="0"/>
              <a:t>. </a:t>
            </a:r>
            <a:endParaRPr lang="ko-KR" altLang="en-US" sz="1200" dirty="0"/>
          </a:p>
          <a:p>
            <a:pPr fontAlgn="base"/>
            <a:r>
              <a:rPr lang="ko-KR" altLang="en-US" sz="1200" dirty="0" err="1"/>
              <a:t>산타할아버지는</a:t>
            </a:r>
            <a:r>
              <a:rPr lang="ko-KR" altLang="en-US" sz="1200" dirty="0"/>
              <a:t> 예수님의 사랑을 실천하신 분으로 성탄절의 진정한 의미에 대한 이야기가 </a:t>
            </a:r>
            <a:r>
              <a:rPr lang="ko-KR" altLang="en-US" sz="1200" dirty="0" err="1"/>
              <a:t>녹아있</a:t>
            </a:r>
            <a:r>
              <a:rPr lang="ko-KR" altLang="en-US" sz="1200" dirty="0"/>
              <a:t> 습니다</a:t>
            </a:r>
            <a:r>
              <a:rPr lang="en-US" altLang="ko-KR" sz="1200" dirty="0"/>
              <a:t>. </a:t>
            </a:r>
            <a:endParaRPr lang="ko-KR" altLang="en-US" sz="1200" dirty="0"/>
          </a:p>
          <a:p>
            <a:pPr fontAlgn="base"/>
            <a:r>
              <a:rPr lang="ko-KR" altLang="en-US" sz="1200" dirty="0"/>
              <a:t>성탄절을 흥겹게만 보낼 것이 아니라 소외된 이웃에게 사랑을 실천해야 한다는 사실을 아이들에게 알려줍니다</a:t>
            </a:r>
            <a:r>
              <a:rPr lang="en-US" altLang="ko-KR" sz="1200" dirty="0"/>
              <a:t>. </a:t>
            </a:r>
            <a:endParaRPr lang="ko-KR" altLang="en-US" sz="1200" dirty="0"/>
          </a:p>
        </p:txBody>
      </p:sp>
      <p:pic>
        <p:nvPicPr>
          <p:cNvPr id="3" name="그림 2">
            <a:extLst>
              <a:ext uri="{FF2B5EF4-FFF2-40B4-BE49-F238E27FC236}">
                <a16:creationId xmlns:a16="http://schemas.microsoft.com/office/drawing/2014/main" xmlns="" id="{174F65CA-2E4D-4507-81FD-4BA527AB6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785" y="1653567"/>
            <a:ext cx="3771694" cy="2117545"/>
          </a:xfrm>
          <a:prstGeom prst="rect">
            <a:avLst/>
          </a:prstGeom>
        </p:spPr>
      </p:pic>
    </p:spTree>
    <p:extLst>
      <p:ext uri="{BB962C8B-B14F-4D97-AF65-F5344CB8AC3E}">
        <p14:creationId xmlns:p14="http://schemas.microsoft.com/office/powerpoint/2010/main" val="2182217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26</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553630"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때려라 방망이</a:t>
            </a:r>
            <a:r>
              <a:rPr lang="en-US" altLang="ko-KR" sz="1600" b="1" dirty="0">
                <a:solidFill>
                  <a:schemeClr val="accent1"/>
                </a:solidFill>
                <a:latin typeface="맑은 고딕" pitchFamily="50" charset="-127"/>
                <a:ea typeface="맑은 고딕" pitchFamily="50" charset="-127"/>
              </a:rPr>
              <a:t>!</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531525" y="1188250"/>
            <a:ext cx="4113213"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p>
          <a:p>
            <a:pPr fontAlgn="base"/>
            <a:endParaRPr lang="en-US" altLang="ko-KR" sz="1200" dirty="0"/>
          </a:p>
          <a:p>
            <a:pPr fontAlgn="base"/>
            <a:r>
              <a:rPr lang="ko-KR" altLang="en-US" sz="1200" dirty="0"/>
              <a:t>엄마와 가난하게 살고 있는 나무꾼 별이는 어느 날 위험에 처한 개구리를 도와주고</a:t>
            </a:r>
            <a:r>
              <a:rPr lang="en-US" altLang="ko-KR" sz="1200" dirty="0"/>
              <a:t>,</a:t>
            </a:r>
            <a:r>
              <a:rPr lang="ko-KR" altLang="en-US" sz="1200" dirty="0"/>
              <a:t>감사의 인사로 소원을 들어주는 도깨비에 관한 이야기를 듣습니다</a:t>
            </a:r>
            <a:r>
              <a:rPr lang="en-US" altLang="ko-KR" sz="1200" dirty="0"/>
              <a:t>.</a:t>
            </a:r>
            <a:endParaRPr lang="ko-KR" altLang="en-US" sz="1200" dirty="0"/>
          </a:p>
          <a:p>
            <a:pPr fontAlgn="base"/>
            <a:r>
              <a:rPr lang="ko-KR" altLang="en-US" sz="1200" dirty="0"/>
              <a:t>혹시나 하는 마음에 찾아간 산속에서 주문을 외우자 정말 도깨비가 나타나고</a:t>
            </a:r>
            <a:r>
              <a:rPr lang="en-US" altLang="ko-KR" sz="1200" dirty="0"/>
              <a:t>, </a:t>
            </a:r>
            <a:r>
              <a:rPr lang="ko-KR" altLang="en-US" sz="1200" dirty="0"/>
              <a:t>마음 착한 별이 에게 음식이 나오는 요술 보자기를 선물해 줍니다</a:t>
            </a:r>
            <a:r>
              <a:rPr lang="en-US" altLang="ko-KR" sz="1200" dirty="0"/>
              <a:t>.</a:t>
            </a:r>
            <a:endParaRPr lang="ko-KR" altLang="en-US" sz="1200" dirty="0"/>
          </a:p>
          <a:p>
            <a:pPr fontAlgn="base"/>
            <a:r>
              <a:rPr lang="ko-KR" altLang="en-US" sz="1200" dirty="0"/>
              <a:t>즐거운 마음으로 산을 내려오는데 날이 너무 어두워지자</a:t>
            </a:r>
            <a:r>
              <a:rPr lang="en-US" altLang="ko-KR" sz="1200" dirty="0"/>
              <a:t>, </a:t>
            </a:r>
            <a:r>
              <a:rPr lang="ko-KR" altLang="en-US" sz="1200" dirty="0"/>
              <a:t>근처 집을 찾아가 </a:t>
            </a:r>
            <a:r>
              <a:rPr lang="ko-KR" altLang="en-US" sz="1200" dirty="0" err="1"/>
              <a:t>요술보자기의</a:t>
            </a:r>
            <a:r>
              <a:rPr lang="ko-KR" altLang="en-US" sz="1200" dirty="0"/>
              <a:t> 음식을 대가로 하룻밤 잠을 청합니다</a:t>
            </a:r>
            <a:r>
              <a:rPr lang="en-US" altLang="ko-KR" sz="1200" dirty="0"/>
              <a:t>.</a:t>
            </a:r>
            <a:endParaRPr lang="ko-KR" altLang="en-US" sz="1200" dirty="0"/>
          </a:p>
          <a:p>
            <a:pPr fontAlgn="base"/>
            <a:r>
              <a:rPr lang="ko-KR" altLang="en-US" sz="1200" dirty="0"/>
              <a:t>집 주인은 </a:t>
            </a:r>
            <a:r>
              <a:rPr lang="ko-KR" altLang="en-US" sz="1200" dirty="0" err="1"/>
              <a:t>별이가</a:t>
            </a:r>
            <a:r>
              <a:rPr lang="ko-KR" altLang="en-US" sz="1200" dirty="0"/>
              <a:t> 잠든 사이 </a:t>
            </a:r>
            <a:r>
              <a:rPr lang="ko-KR" altLang="en-US" sz="1200" dirty="0" err="1"/>
              <a:t>요술보자기와</a:t>
            </a:r>
            <a:r>
              <a:rPr lang="ko-KR" altLang="en-US" sz="1200" dirty="0"/>
              <a:t> 가짜 보자기를 </a:t>
            </a:r>
            <a:r>
              <a:rPr lang="ko-KR" altLang="en-US" sz="1200" dirty="0" err="1"/>
              <a:t>바꿔치기</a:t>
            </a:r>
            <a:r>
              <a:rPr lang="ko-KR" altLang="en-US" sz="1200" dirty="0"/>
              <a:t> 합니다</a:t>
            </a:r>
            <a:r>
              <a:rPr lang="en-US" altLang="ko-KR" sz="1200" dirty="0"/>
              <a:t>.</a:t>
            </a:r>
            <a:endParaRPr lang="ko-KR" altLang="en-US" sz="1200" dirty="0"/>
          </a:p>
          <a:p>
            <a:pPr fontAlgn="base"/>
            <a:r>
              <a:rPr lang="ko-KR" altLang="en-US" sz="1200" dirty="0"/>
              <a:t>날이 밝고 기쁜 마음으로 집에 돌아가지만 </a:t>
            </a:r>
            <a:r>
              <a:rPr lang="ko-KR" altLang="en-US" sz="1200" dirty="0" err="1"/>
              <a:t>요술보자기가</a:t>
            </a:r>
            <a:r>
              <a:rPr lang="ko-KR" altLang="en-US" sz="1200" dirty="0"/>
              <a:t> 이상합니다</a:t>
            </a:r>
            <a:r>
              <a:rPr lang="en-US" altLang="ko-KR" sz="1200" dirty="0"/>
              <a:t>.</a:t>
            </a:r>
            <a:endParaRPr lang="ko-KR" altLang="en-US" sz="1200" dirty="0"/>
          </a:p>
          <a:p>
            <a:pPr fontAlgn="base"/>
            <a:r>
              <a:rPr lang="ko-KR" altLang="en-US" sz="1200" dirty="0"/>
              <a:t>다시 도깨비를 찾은 별이는 두 번째로 돈을 </a:t>
            </a:r>
            <a:r>
              <a:rPr lang="ko-KR" altLang="en-US" sz="1200" dirty="0" err="1"/>
              <a:t>뱉어</a:t>
            </a:r>
            <a:r>
              <a:rPr lang="ko-KR" altLang="en-US" sz="1200" dirty="0"/>
              <a:t> 내는 염소를 선물 받습니다</a:t>
            </a:r>
            <a:r>
              <a:rPr lang="en-US" altLang="ko-KR" sz="1200" dirty="0"/>
              <a:t>.</a:t>
            </a:r>
            <a:endParaRPr lang="ko-KR" altLang="en-US" sz="1200" dirty="0"/>
          </a:p>
          <a:p>
            <a:pPr fontAlgn="base"/>
            <a:r>
              <a:rPr lang="ko-KR" altLang="en-US" sz="1200" dirty="0"/>
              <a:t>하지만 또 날은 어두워지고</a:t>
            </a:r>
            <a:r>
              <a:rPr lang="en-US" altLang="ko-KR" sz="1200" dirty="0"/>
              <a:t>, </a:t>
            </a:r>
            <a:r>
              <a:rPr lang="ko-KR" altLang="en-US" sz="1200" dirty="0"/>
              <a:t>어제 머물었던 집을 찾아가서 사정을 이야기하고 </a:t>
            </a:r>
            <a:r>
              <a:rPr lang="ko-KR" altLang="en-US" sz="1200" dirty="0" err="1"/>
              <a:t>별이가</a:t>
            </a:r>
            <a:r>
              <a:rPr lang="ko-KR" altLang="en-US" sz="1200" dirty="0"/>
              <a:t> 잠든 사이 집주인은 또 염소를 </a:t>
            </a:r>
            <a:r>
              <a:rPr lang="ko-KR" altLang="en-US" sz="1200" dirty="0" err="1"/>
              <a:t>바꿔치기</a:t>
            </a:r>
            <a:r>
              <a:rPr lang="ko-KR" altLang="en-US" sz="1200" dirty="0"/>
              <a:t> 합니다</a:t>
            </a:r>
            <a:r>
              <a:rPr lang="en-US" altLang="ko-KR" sz="1200" dirty="0"/>
              <a:t>.</a:t>
            </a:r>
            <a:endParaRPr lang="ko-KR" altLang="en-US" sz="1200" dirty="0"/>
          </a:p>
          <a:p>
            <a:pPr fontAlgn="base"/>
            <a:r>
              <a:rPr lang="ko-KR" altLang="en-US" sz="1200" dirty="0"/>
              <a:t>도깨비와 </a:t>
            </a:r>
            <a:r>
              <a:rPr lang="ko-KR" altLang="en-US" sz="1200" dirty="0" err="1"/>
              <a:t>별이가</a:t>
            </a:r>
            <a:r>
              <a:rPr lang="ko-KR" altLang="en-US" sz="1200" dirty="0"/>
              <a:t> 모든 사실을 알게 되고</a:t>
            </a:r>
            <a:r>
              <a:rPr lang="en-US" altLang="ko-KR" sz="1200" dirty="0"/>
              <a:t>, </a:t>
            </a:r>
            <a:r>
              <a:rPr lang="ko-KR" altLang="en-US" sz="1200" dirty="0"/>
              <a:t>때려라 방망이로 집주인 아저씨를 </a:t>
            </a:r>
            <a:r>
              <a:rPr lang="ko-KR" altLang="en-US" sz="1200" dirty="0" err="1"/>
              <a:t>혼내주려</a:t>
            </a:r>
            <a:r>
              <a:rPr lang="ko-KR" altLang="en-US" sz="1200" dirty="0"/>
              <a:t> 합니다</a:t>
            </a:r>
            <a:r>
              <a:rPr lang="en-US" altLang="ko-KR" sz="1200" dirty="0"/>
              <a:t>.</a:t>
            </a:r>
            <a:endParaRPr lang="ko-KR" altLang="en-US" sz="1200" dirty="0"/>
          </a:p>
          <a:p>
            <a:pPr fontAlgn="base"/>
            <a:r>
              <a:rPr lang="ko-KR" altLang="en-US" sz="1200" dirty="0"/>
              <a:t>친구들 다 같이 도와 주세요</a:t>
            </a:r>
            <a:r>
              <a:rPr lang="en-US" altLang="ko-KR" sz="1200" dirty="0"/>
              <a:t>~ “ </a:t>
            </a:r>
            <a:r>
              <a:rPr lang="ko-KR" altLang="en-US" sz="1200" dirty="0"/>
              <a:t>때려라 방망이</a:t>
            </a:r>
            <a:r>
              <a:rPr lang="en-US" altLang="ko-KR" sz="1200" dirty="0"/>
              <a:t>!!! ”</a:t>
            </a:r>
            <a:endParaRPr lang="ko-KR" altLang="en-US" sz="1200" dirty="0"/>
          </a:p>
        </p:txBody>
      </p:sp>
      <p:pic>
        <p:nvPicPr>
          <p:cNvPr id="3" name="그림 2">
            <a:extLst>
              <a:ext uri="{FF2B5EF4-FFF2-40B4-BE49-F238E27FC236}">
                <a16:creationId xmlns:a16="http://schemas.microsoft.com/office/drawing/2014/main" xmlns="" id="{202E5588-2580-4250-AC0D-3F9D5380B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80" y="1943296"/>
            <a:ext cx="3963207" cy="2156657"/>
          </a:xfrm>
          <a:prstGeom prst="rect">
            <a:avLst/>
          </a:prstGeom>
        </p:spPr>
      </p:pic>
    </p:spTree>
    <p:extLst>
      <p:ext uri="{BB962C8B-B14F-4D97-AF65-F5344CB8AC3E}">
        <p14:creationId xmlns:p14="http://schemas.microsoft.com/office/powerpoint/2010/main" val="2454355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27</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693092"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빨간모자와</a:t>
            </a:r>
            <a:r>
              <a:rPr lang="ko-KR" altLang="en-US" sz="1600" b="1" dirty="0">
                <a:solidFill>
                  <a:schemeClr val="accent1"/>
                </a:solidFill>
                <a:latin typeface="맑은 고딕" pitchFamily="50" charset="-127"/>
                <a:ea typeface="맑은 고딕" pitchFamily="50" charset="-127"/>
              </a:rPr>
              <a:t> 늑대</a:t>
            </a:r>
          </a:p>
        </p:txBody>
      </p:sp>
      <p:sp>
        <p:nvSpPr>
          <p:cNvPr id="15" name="TextBox 8"/>
          <p:cNvSpPr txBox="1">
            <a:spLocks noChangeArrowheads="1"/>
          </p:cNvSpPr>
          <p:nvPr/>
        </p:nvSpPr>
        <p:spPr bwMode="auto">
          <a:xfrm>
            <a:off x="4529144" y="1304138"/>
            <a:ext cx="4105275"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p>
          <a:p>
            <a:pPr algn="l" eaLnBrk="1" hangingPunct="1"/>
            <a:endParaRPr lang="ko-KR" altLang="en-US" sz="1200" b="1" dirty="0"/>
          </a:p>
          <a:p>
            <a:pPr algn="l" eaLnBrk="1" hangingPunct="1"/>
            <a:r>
              <a:rPr lang="ko-KR" altLang="en-US" sz="1100" dirty="0"/>
              <a:t>빨간 모자는 엄마 심부름을 하기 위해 숲 너머 할머니 집으로 간다</a:t>
            </a:r>
            <a:r>
              <a:rPr lang="en-US" altLang="ko-KR" sz="1100" dirty="0"/>
              <a:t>. </a:t>
            </a:r>
            <a:r>
              <a:rPr lang="ko-KR" altLang="en-US" sz="1100" dirty="0"/>
              <a:t>엄마는 절대 옆길로 가지 말고 곧장 할머니 집으로 가라고 주의를 주었지만 늑대의 꾐에 속아 꽃밭으로 꽃을 꺾으러 </a:t>
            </a:r>
            <a:endParaRPr lang="en-US" altLang="ko-KR" sz="1100" dirty="0"/>
          </a:p>
          <a:p>
            <a:pPr algn="l" eaLnBrk="1" hangingPunct="1"/>
            <a:r>
              <a:rPr lang="ko-KR" altLang="en-US" sz="1100" dirty="0"/>
              <a:t>간다</a:t>
            </a:r>
            <a:r>
              <a:rPr lang="en-US" altLang="ko-KR" sz="1100" dirty="0"/>
              <a:t>. </a:t>
            </a:r>
          </a:p>
          <a:p>
            <a:pPr algn="l" eaLnBrk="1" hangingPunct="1"/>
            <a:r>
              <a:rPr lang="ko-KR" altLang="en-US" sz="1100" dirty="0"/>
              <a:t>그 틈을 타 늑대는 할머니 집으로 가서 할머니를 꿀꺽 삼키고는 빨간 모자가 오기를 기다린다</a:t>
            </a:r>
            <a:r>
              <a:rPr lang="en-US" altLang="ko-KR" sz="1100" dirty="0"/>
              <a:t>. </a:t>
            </a:r>
            <a:r>
              <a:rPr lang="ko-KR" altLang="en-US" sz="1100" dirty="0"/>
              <a:t>마침내 도착한 빨간 모자는 할머니가 달라진 것을 눈치 채고는 늑대와 맞서 싸우지만 결국 잡아 먹히고 만다</a:t>
            </a:r>
            <a:r>
              <a:rPr lang="en-US" altLang="ko-KR" sz="1100" dirty="0"/>
              <a:t>. </a:t>
            </a:r>
            <a:r>
              <a:rPr lang="ko-KR" altLang="en-US" sz="1100" dirty="0"/>
              <a:t>늑대는 배를 두드리며 만족해 하며 잠에 빠져들고 지나가던 사냥꾼이 할머니 집에서 코고는 소리를 듣고 찾아오는데</a:t>
            </a:r>
            <a:r>
              <a:rPr lang="en-US" altLang="ko-KR" sz="1100" dirty="0"/>
              <a:t>...</a:t>
            </a:r>
            <a:endParaRPr lang="ko-KR" altLang="en-US" sz="1100" dirty="0"/>
          </a:p>
          <a:p>
            <a:pPr algn="l" eaLnBrk="1" hangingPunct="1"/>
            <a:r>
              <a:rPr lang="en-US" altLang="ko-KR" sz="1200" b="1" dirty="0"/>
              <a:t/>
            </a:r>
            <a:br>
              <a:rPr lang="en-US" altLang="ko-KR" sz="1200" b="1" dirty="0"/>
            </a:br>
            <a:r>
              <a:rPr lang="en-US" altLang="ko-KR" sz="1200" b="1" dirty="0"/>
              <a:t>&lt;</a:t>
            </a:r>
            <a:r>
              <a:rPr lang="ko-KR" altLang="en-US" sz="1200" b="1" dirty="0"/>
              <a:t>작품특징</a:t>
            </a:r>
            <a:r>
              <a:rPr lang="en-US" altLang="ko-KR" sz="1200" b="1" dirty="0"/>
              <a:t>&gt;</a:t>
            </a:r>
          </a:p>
          <a:p>
            <a:pPr algn="l" eaLnBrk="1" hangingPunct="1"/>
            <a:endParaRPr lang="ko-KR" altLang="en-US" sz="1200" b="1" dirty="0"/>
          </a:p>
          <a:p>
            <a:pPr algn="l" eaLnBrk="1" hangingPunct="1"/>
            <a:r>
              <a:rPr lang="ko-KR" altLang="en-US" sz="1100" dirty="0"/>
              <a:t>어린이의 해맑은 웃음을 위하여 라는 극단의 창단목적에 맞게 아이들의 함성과 박수가 끊이지 않는 공연입니다</a:t>
            </a:r>
            <a:r>
              <a:rPr lang="en-US" altLang="ko-KR" sz="1100" dirty="0"/>
              <a:t>. </a:t>
            </a:r>
            <a:endParaRPr lang="ko-KR" altLang="en-US" sz="1100" dirty="0"/>
          </a:p>
          <a:p>
            <a:pPr algn="l" eaLnBrk="1" hangingPunct="1"/>
            <a:r>
              <a:rPr lang="ko-KR" altLang="en-US" sz="1100" dirty="0"/>
              <a:t>극의 구성에 함께 참여하는 마당극놀이 형태의 뮤지컬</a:t>
            </a:r>
            <a:r>
              <a:rPr lang="en-US" altLang="ko-KR" sz="1100" dirty="0"/>
              <a:t>. </a:t>
            </a:r>
            <a:endParaRPr lang="ko-KR" altLang="en-US" sz="1100" dirty="0"/>
          </a:p>
          <a:p>
            <a:pPr algn="l" eaLnBrk="1" hangingPunct="1"/>
            <a:r>
              <a:rPr lang="ko-KR" altLang="en-US" sz="1100" dirty="0"/>
              <a:t>빨간 모자와 늑대가 마치 그림책에 나온듯해 상상력을 높이는 좋은 공연이 될 것입니다</a:t>
            </a:r>
            <a:r>
              <a:rPr lang="en-US" altLang="ko-KR" sz="1100" dirty="0"/>
              <a:t>. </a:t>
            </a:r>
            <a:endParaRPr lang="ko-KR" altLang="en-US" sz="1100" dirty="0"/>
          </a:p>
        </p:txBody>
      </p:sp>
      <p:pic>
        <p:nvPicPr>
          <p:cNvPr id="16" name="_x12545424" descr="EMB00000d2c22d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94" y="932663"/>
            <a:ext cx="3024187"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36193392" descr="EMB00000d2c22d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0644" y="3477425"/>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87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28</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970411"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소가 된 게으름뱅이</a:t>
            </a:r>
          </a:p>
        </p:txBody>
      </p:sp>
      <p:pic>
        <p:nvPicPr>
          <p:cNvPr id="15" name="_x66545904" descr="EMB00000d2c22d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38" y="951168"/>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_x66389840" descr="EMB00000d2c22d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3601" y="3483230"/>
            <a:ext cx="302418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8"/>
          <p:cNvSpPr txBox="1">
            <a:spLocks noChangeArrowheads="1"/>
          </p:cNvSpPr>
          <p:nvPr/>
        </p:nvSpPr>
        <p:spPr bwMode="auto">
          <a:xfrm>
            <a:off x="4583363" y="1825058"/>
            <a:ext cx="4176713"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p>
          <a:p>
            <a:pPr algn="l" eaLnBrk="1" hangingPunct="1"/>
            <a:endParaRPr lang="ko-KR" altLang="en-US" sz="1200" b="1" dirty="0"/>
          </a:p>
          <a:p>
            <a:pPr algn="l" eaLnBrk="1" hangingPunct="1"/>
            <a:r>
              <a:rPr lang="ko-KR" altLang="en-US" sz="1100" dirty="0"/>
              <a:t>어린이들에게 현재의 소중함을 일깨워주는 배움과 감동이 있는 작품입니다</a:t>
            </a:r>
            <a:r>
              <a:rPr lang="en-US" altLang="ko-KR" sz="1100" dirty="0"/>
              <a:t>. </a:t>
            </a:r>
          </a:p>
          <a:p>
            <a:pPr algn="l" eaLnBrk="1" hangingPunct="1"/>
            <a:endParaRPr lang="en-US" altLang="ko-KR" sz="1100" dirty="0"/>
          </a:p>
          <a:p>
            <a:pPr algn="l" eaLnBrk="1" hangingPunct="1"/>
            <a:r>
              <a:rPr lang="ko-KR" altLang="en-US" sz="1100" dirty="0" err="1"/>
              <a:t>하루종일</a:t>
            </a:r>
            <a:r>
              <a:rPr lang="ko-KR" altLang="en-US" sz="1100" dirty="0"/>
              <a:t> 빈둥빈둥 누워 꼼짝도 하기 싫어하는 게으름뱅이 </a:t>
            </a:r>
            <a:r>
              <a:rPr lang="ko-KR" altLang="en-US" sz="1100" dirty="0" err="1"/>
              <a:t>돌쇠</a:t>
            </a:r>
            <a:r>
              <a:rPr lang="en-US" altLang="ko-KR" sz="1100" dirty="0"/>
              <a:t>, </a:t>
            </a:r>
            <a:r>
              <a:rPr lang="ko-KR" altLang="en-US" sz="1100" dirty="0" err="1"/>
              <a:t>돌쇠</a:t>
            </a:r>
            <a:r>
              <a:rPr lang="ko-KR" altLang="en-US" sz="1100" dirty="0"/>
              <a:t> 눈에는 매일같이 꼼짝도 않고 먹고 자기만 하는 소가 부럽기만 합니다</a:t>
            </a:r>
            <a:r>
              <a:rPr lang="en-US" altLang="ko-KR" sz="1100" dirty="0"/>
              <a:t>. </a:t>
            </a:r>
          </a:p>
          <a:p>
            <a:pPr algn="l" eaLnBrk="1" hangingPunct="1"/>
            <a:endParaRPr lang="en-US" altLang="ko-KR" sz="1100" dirty="0"/>
          </a:p>
          <a:p>
            <a:pPr algn="l" eaLnBrk="1" hangingPunct="1"/>
            <a:r>
              <a:rPr lang="ko-KR" altLang="en-US" sz="1100" dirty="0"/>
              <a:t>그러던 어느 날 </a:t>
            </a:r>
            <a:r>
              <a:rPr lang="ko-KR" altLang="en-US" sz="1100" dirty="0" err="1"/>
              <a:t>돌쇠</a:t>
            </a:r>
            <a:r>
              <a:rPr lang="ko-KR" altLang="en-US" sz="1100" dirty="0"/>
              <a:t> 앞에 할아버지 한 분이 나타나고 </a:t>
            </a:r>
            <a:r>
              <a:rPr lang="ko-KR" altLang="en-US" sz="1100" dirty="0" err="1"/>
              <a:t>돌쇠의</a:t>
            </a:r>
            <a:r>
              <a:rPr lang="ko-KR" altLang="en-US" sz="1100" dirty="0"/>
              <a:t> 소원대로 마법의 소탈을 만들어 주십니다</a:t>
            </a:r>
            <a:r>
              <a:rPr lang="en-US" altLang="ko-KR" sz="1100" dirty="0"/>
              <a:t>. </a:t>
            </a:r>
            <a:r>
              <a:rPr lang="ko-KR" altLang="en-US" sz="1100" dirty="0"/>
              <a:t>탈을 쓰게 된 </a:t>
            </a:r>
            <a:r>
              <a:rPr lang="ko-KR" altLang="en-US" sz="1100" dirty="0" err="1"/>
              <a:t>돌쇠는</a:t>
            </a:r>
            <a:r>
              <a:rPr lang="ko-KR" altLang="en-US" sz="1100" dirty="0"/>
              <a:t> 이후 정말 소가 되어 많은 힘든 일을 겪게 되고</a:t>
            </a:r>
            <a:r>
              <a:rPr lang="en-US" altLang="ko-KR" sz="1100" dirty="0"/>
              <a:t>, </a:t>
            </a:r>
            <a:r>
              <a:rPr lang="ko-KR" altLang="en-US" sz="1100" dirty="0"/>
              <a:t>잘못을 뉘우치며 어머니를 찾아가지만 이미 소의 모습이 된 </a:t>
            </a:r>
            <a:r>
              <a:rPr lang="ko-KR" altLang="en-US" sz="1100" dirty="0" err="1"/>
              <a:t>돌쇠를</a:t>
            </a:r>
            <a:r>
              <a:rPr lang="ko-KR" altLang="en-US" sz="1100" dirty="0"/>
              <a:t> 어머니는 알아보지 못합니다</a:t>
            </a:r>
            <a:r>
              <a:rPr lang="en-US" altLang="ko-KR" sz="1100" dirty="0"/>
              <a:t>. </a:t>
            </a:r>
          </a:p>
          <a:p>
            <a:pPr algn="l" eaLnBrk="1" hangingPunct="1"/>
            <a:endParaRPr lang="en-US" altLang="ko-KR" sz="1100" dirty="0"/>
          </a:p>
          <a:p>
            <a:pPr algn="l" eaLnBrk="1" hangingPunct="1"/>
            <a:r>
              <a:rPr lang="ko-KR" altLang="en-US" sz="1100" dirty="0"/>
              <a:t>모든 걸 포기하고 죽기로 결심하는 </a:t>
            </a:r>
            <a:r>
              <a:rPr lang="ko-KR" altLang="en-US" sz="1100" dirty="0" err="1"/>
              <a:t>돌쇠</a:t>
            </a:r>
            <a:r>
              <a:rPr lang="en-US" altLang="ko-KR" sz="1100" dirty="0"/>
              <a:t>. </a:t>
            </a:r>
          </a:p>
          <a:p>
            <a:pPr algn="l" eaLnBrk="1" hangingPunct="1"/>
            <a:r>
              <a:rPr lang="ko-KR" altLang="en-US" sz="1100" dirty="0"/>
              <a:t>과연 </a:t>
            </a:r>
            <a:r>
              <a:rPr lang="ko-KR" altLang="en-US" sz="1100" dirty="0" err="1"/>
              <a:t>돌쇠의</a:t>
            </a:r>
            <a:r>
              <a:rPr lang="ko-KR" altLang="en-US" sz="1100" dirty="0"/>
              <a:t> 운명은 어떻게 될까요</a:t>
            </a:r>
            <a:r>
              <a:rPr lang="en-US" altLang="ko-KR" sz="1100" dirty="0"/>
              <a:t>?</a:t>
            </a:r>
          </a:p>
        </p:txBody>
      </p:sp>
    </p:spTree>
    <p:extLst>
      <p:ext uri="{BB962C8B-B14F-4D97-AF65-F5344CB8AC3E}">
        <p14:creationId xmlns:p14="http://schemas.microsoft.com/office/powerpoint/2010/main" val="3042353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29</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487908"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수닭이</a:t>
            </a:r>
            <a:r>
              <a:rPr lang="ko-KR" altLang="en-US" sz="1600" b="1" dirty="0">
                <a:solidFill>
                  <a:schemeClr val="accent1"/>
                </a:solidFill>
                <a:latin typeface="맑은 고딕" pitchFamily="50" charset="-127"/>
                <a:ea typeface="맑은 고딕" pitchFamily="50" charset="-127"/>
              </a:rPr>
              <a:t> 왜이래</a:t>
            </a:r>
          </a:p>
        </p:txBody>
      </p:sp>
      <p:sp>
        <p:nvSpPr>
          <p:cNvPr id="15" name="TextBox 8"/>
          <p:cNvSpPr txBox="1">
            <a:spLocks noChangeArrowheads="1"/>
          </p:cNvSpPr>
          <p:nvPr/>
        </p:nvSpPr>
        <p:spPr bwMode="auto">
          <a:xfrm>
            <a:off x="4521206" y="1378982"/>
            <a:ext cx="410527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간밤에 늑대가 농장에 들어 수탉을 잡아갔다</a:t>
            </a:r>
            <a:r>
              <a:rPr lang="en-US" altLang="ko-KR" sz="1100"/>
              <a:t>. </a:t>
            </a:r>
          </a:p>
          <a:p>
            <a:pPr algn="l" eaLnBrk="1" hangingPunct="1"/>
            <a:r>
              <a:rPr lang="ko-KR" altLang="en-US" sz="1100"/>
              <a:t>늦잠을 잔 농부는 그날 시장에 가서 목청 큰 수탉을 한 마리 사왔는데 이 닭은 우는 소리가 이상한 거예요</a:t>
            </a:r>
            <a:r>
              <a:rPr lang="en-US" altLang="ko-KR" sz="1100"/>
              <a:t>. </a:t>
            </a:r>
          </a:p>
          <a:p>
            <a:pPr algn="l" eaLnBrk="1" hangingPunct="1"/>
            <a:r>
              <a:rPr lang="ko-KR" altLang="en-US" sz="1100"/>
              <a:t>꼬끼오 라고 울지 못하고 꼬부랑</a:t>
            </a:r>
            <a:r>
              <a:rPr lang="en-US" altLang="ko-KR" sz="1100"/>
              <a:t>, </a:t>
            </a:r>
            <a:r>
              <a:rPr lang="ko-KR" altLang="en-US" sz="1100"/>
              <a:t>꼬랑내</a:t>
            </a:r>
            <a:r>
              <a:rPr lang="en-US" altLang="ko-KR" sz="1100"/>
              <a:t>, </a:t>
            </a:r>
            <a:r>
              <a:rPr lang="ko-KR" altLang="en-US" sz="1100"/>
              <a:t>꼬불꼬불 이상한 소리만 내는군요</a:t>
            </a:r>
            <a:r>
              <a:rPr lang="en-US" altLang="ko-KR" sz="1100"/>
              <a:t>. </a:t>
            </a:r>
          </a:p>
          <a:p>
            <a:pPr algn="l" eaLnBrk="1" hangingPunct="1"/>
            <a:r>
              <a:rPr lang="ko-KR" altLang="en-US" sz="1100"/>
              <a:t>화가 난 농부는 내일 아침까지 울지 못하면 잡아먹겠다고 엄포를 놓습니다</a:t>
            </a:r>
            <a:r>
              <a:rPr lang="en-US" altLang="ko-KR" sz="1100"/>
              <a:t>. </a:t>
            </a:r>
            <a:r>
              <a:rPr lang="ko-KR" altLang="en-US" sz="1100"/>
              <a:t>닭은 농장의 동물들에게 우는 소리를 알려 달라며 애원합니다</a:t>
            </a:r>
            <a:r>
              <a:rPr lang="en-US" altLang="ko-KR" sz="1100"/>
              <a:t>. </a:t>
            </a:r>
            <a:r>
              <a:rPr lang="ko-KR" altLang="en-US" sz="1100"/>
              <a:t>하지만 돼지는 돼지소리를 소는 소울음소리를 알려주고는 잘한다고 칭찬하네요</a:t>
            </a:r>
            <a:r>
              <a:rPr lang="en-US" altLang="ko-KR" sz="1100"/>
              <a:t>. </a:t>
            </a:r>
          </a:p>
          <a:p>
            <a:pPr algn="l" eaLnBrk="1" hangingPunct="1"/>
            <a:endParaRPr lang="ko-KR" altLang="en-US" sz="1100"/>
          </a:p>
          <a:p>
            <a:pPr algn="l" eaLnBrk="1" hangingPunct="1"/>
            <a:r>
              <a:rPr lang="ko-KR" altLang="en-US" sz="1100"/>
              <a:t>주인아저씨에게 배운 울음소리를 힘차게 내지만 다른 동물의 소리라며 내일 아침에 당장 잡아먹겠다며 호통을 칩니다</a:t>
            </a:r>
            <a:r>
              <a:rPr lang="en-US" altLang="ko-KR" sz="1100"/>
              <a:t>. </a:t>
            </a:r>
          </a:p>
          <a:p>
            <a:pPr algn="l" eaLnBrk="1" hangingPunct="1"/>
            <a:r>
              <a:rPr lang="ko-KR" altLang="en-US" sz="1100"/>
              <a:t>마당에서 슬피 울다 잠이든 수탉은 밤에 농장에 내려온 늑대를 보고는 소리쳐 우는데</a:t>
            </a:r>
            <a:r>
              <a:rPr lang="en-US" altLang="ko-KR" sz="1100"/>
              <a:t>...</a:t>
            </a:r>
            <a:endParaRPr lang="ko-KR" altLang="en-US" sz="1100"/>
          </a:p>
        </p:txBody>
      </p:sp>
      <p:pic>
        <p:nvPicPr>
          <p:cNvPr id="16" name="_x12479752" descr="EMB00000d2c22c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531" y="863045"/>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37985528" descr="EMB00000d2c22c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20806" y="3407807"/>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2740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sp>
        <p:nvSpPr>
          <p:cNvPr id="23" name="TextBox 31"/>
          <p:cNvSpPr txBox="1">
            <a:spLocks noChangeArrowheads="1"/>
          </p:cNvSpPr>
          <p:nvPr/>
        </p:nvSpPr>
        <p:spPr bwMode="auto">
          <a:xfrm>
            <a:off x="-43964" y="6478589"/>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dirty="0">
                <a:solidFill>
                  <a:prstClr val="white"/>
                </a:solidFill>
                <a:latin typeface="Britannic Bold" pitchFamily="34" charset="0"/>
                <a:ea typeface="맑은 고딕" pitchFamily="50" charset="-127"/>
              </a:rPr>
              <a:t>01</a:t>
            </a:r>
            <a:endParaRPr kumimoji="0" lang="ko-KR" altLang="en-US" dirty="0">
              <a:solidFill>
                <a:prstClr val="white"/>
              </a:solidFill>
              <a:latin typeface="Britannic Bold" pitchFamily="34" charset="0"/>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267744" y="404664"/>
            <a:ext cx="1005403"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프로그램</a:t>
            </a:r>
          </a:p>
        </p:txBody>
      </p:sp>
      <p:graphicFrame>
        <p:nvGraphicFramePr>
          <p:cNvPr id="25" name="Group 457"/>
          <p:cNvGraphicFramePr>
            <a:graphicFrameLocks/>
          </p:cNvGraphicFramePr>
          <p:nvPr>
            <p:extLst>
              <p:ext uri="{D42A27DB-BD31-4B8C-83A1-F6EECF244321}">
                <p14:modId xmlns:p14="http://schemas.microsoft.com/office/powerpoint/2010/main" val="2728024446"/>
              </p:ext>
            </p:extLst>
          </p:nvPr>
        </p:nvGraphicFramePr>
        <p:xfrm>
          <a:off x="467860" y="794182"/>
          <a:ext cx="7871137" cy="5682982"/>
        </p:xfrm>
        <a:graphic>
          <a:graphicData uri="http://schemas.openxmlformats.org/drawingml/2006/table">
            <a:tbl>
              <a:tblPr/>
              <a:tblGrid>
                <a:gridCol w="455961">
                  <a:extLst>
                    <a:ext uri="{9D8B030D-6E8A-4147-A177-3AD203B41FA5}">
                      <a16:colId xmlns:a16="http://schemas.microsoft.com/office/drawing/2014/main" xmlns="" val="20000"/>
                    </a:ext>
                  </a:extLst>
                </a:gridCol>
                <a:gridCol w="2036195">
                  <a:extLst>
                    <a:ext uri="{9D8B030D-6E8A-4147-A177-3AD203B41FA5}">
                      <a16:colId xmlns:a16="http://schemas.microsoft.com/office/drawing/2014/main" xmlns="" val="20001"/>
                    </a:ext>
                  </a:extLst>
                </a:gridCol>
                <a:gridCol w="480768">
                  <a:extLst>
                    <a:ext uri="{9D8B030D-6E8A-4147-A177-3AD203B41FA5}">
                      <a16:colId xmlns:a16="http://schemas.microsoft.com/office/drawing/2014/main" xmlns="" val="20002"/>
                    </a:ext>
                  </a:extLst>
                </a:gridCol>
                <a:gridCol w="1762812">
                  <a:extLst>
                    <a:ext uri="{9D8B030D-6E8A-4147-A177-3AD203B41FA5}">
                      <a16:colId xmlns:a16="http://schemas.microsoft.com/office/drawing/2014/main" xmlns="" val="20003"/>
                    </a:ext>
                  </a:extLst>
                </a:gridCol>
                <a:gridCol w="556181">
                  <a:extLst>
                    <a:ext uri="{9D8B030D-6E8A-4147-A177-3AD203B41FA5}">
                      <a16:colId xmlns:a16="http://schemas.microsoft.com/office/drawing/2014/main" xmlns="" val="2803757269"/>
                    </a:ext>
                  </a:extLst>
                </a:gridCol>
                <a:gridCol w="2579220">
                  <a:extLst>
                    <a:ext uri="{9D8B030D-6E8A-4147-A177-3AD203B41FA5}">
                      <a16:colId xmlns:a16="http://schemas.microsoft.com/office/drawing/2014/main" xmlns="" val="2943465362"/>
                    </a:ext>
                  </a:extLst>
                </a:gridCol>
              </a:tblGrid>
              <a:tr h="230878">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ko-KR" sz="1050" b="1" i="0" u="none" strike="noStrike" cap="none" normalizeH="0" baseline="0" dirty="0">
                          <a:ln>
                            <a:noFill/>
                          </a:ln>
                          <a:solidFill>
                            <a:schemeClr val="tx1"/>
                          </a:solidFill>
                          <a:effectLst/>
                          <a:latin typeface="+mj-lt"/>
                          <a:ea typeface="돋움" pitchFamily="50" charset="-127"/>
                        </a:rPr>
                        <a:t>No.</a:t>
                      </a:r>
                      <a:endParaRPr kumimoji="1" lang="ko-KR" altLang="en-US" sz="1050" b="1" i="0" u="none" strike="noStrike" cap="none" normalizeH="0" baseline="0" dirty="0">
                        <a:ln>
                          <a:noFill/>
                        </a:ln>
                        <a:solidFill>
                          <a:schemeClr val="tx1"/>
                        </a:solidFill>
                        <a:effectLst/>
                        <a:latin typeface="+mj-lt"/>
                        <a:ea typeface="돋움" pitchFamily="50" charset="-127"/>
                      </a:endParaRPr>
                    </a:p>
                  </a:txBody>
                  <a:tcPr marL="90003" marR="90003" marT="46802" marB="4680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solidFill>
                      <a:srgbClr val="FF9900">
                        <a:alpha val="30000"/>
                      </a:srgbClr>
                    </a:solidFill>
                  </a:tcPr>
                </a:tc>
                <a:tc>
                  <a:txBody>
                    <a:bodyPr/>
                    <a:lstStyle/>
                    <a:p>
                      <a:pPr algn="ctr"/>
                      <a:r>
                        <a:rPr lang="ko-KR" altLang="en-US" sz="1050" b="1" dirty="0" err="1">
                          <a:latin typeface="+mj-lt"/>
                        </a:rPr>
                        <a:t>프로그램명</a:t>
                      </a:r>
                      <a:endParaRPr lang="ko-KR" altLang="en-US" sz="1050" b="1" dirty="0">
                        <a:latin typeface="+mj-lt"/>
                      </a:endParaRPr>
                    </a:p>
                  </a:txBody>
                  <a:tcPr marL="90003" marR="90003" marT="46802" marB="4680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solidFill>
                      <a:srgbClr val="FF9900">
                        <a:alpha val="30000"/>
                      </a:srgbClr>
                    </a:soli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ko-KR" sz="1050" b="1" i="0" u="none" strike="noStrike" cap="none" normalizeH="0" baseline="0" dirty="0">
                          <a:ln>
                            <a:noFill/>
                          </a:ln>
                          <a:solidFill>
                            <a:schemeClr val="tx1"/>
                          </a:solidFill>
                          <a:effectLst/>
                          <a:latin typeface="+mj-lt"/>
                          <a:ea typeface="돋움" pitchFamily="50" charset="-127"/>
                        </a:rPr>
                        <a:t>No.</a:t>
                      </a:r>
                      <a:endParaRPr kumimoji="1" lang="ko-KR" altLang="ko-KR" sz="1050" b="1" i="0" u="none" strike="noStrike" cap="none" normalizeH="0" baseline="0" dirty="0">
                        <a:ln>
                          <a:noFill/>
                        </a:ln>
                        <a:solidFill>
                          <a:schemeClr val="tx1"/>
                        </a:solidFill>
                        <a:effectLst/>
                        <a:latin typeface="+mj-lt"/>
                        <a:ea typeface="돋움" pitchFamily="50" charset="-127"/>
                      </a:endParaRPr>
                    </a:p>
                  </a:txBody>
                  <a:tcPr marL="90003" marR="90003" marT="46802" marB="4680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solidFill>
                      <a:srgbClr val="FF9900">
                        <a:alpha val="30000"/>
                      </a:srgbClr>
                    </a:solidFill>
                  </a:tcPr>
                </a:tc>
                <a:tc>
                  <a:txBody>
                    <a:bodyPr/>
                    <a:lstStyle/>
                    <a:p>
                      <a:pPr algn="ctr"/>
                      <a:r>
                        <a:rPr lang="ko-KR" altLang="en-US" sz="1050" b="1" kern="1200" dirty="0" err="1">
                          <a:solidFill>
                            <a:schemeClr val="tx1"/>
                          </a:solidFill>
                          <a:latin typeface="+mn-lt"/>
                          <a:ea typeface="+mn-ea"/>
                          <a:cs typeface="+mn-cs"/>
                        </a:rPr>
                        <a:t>프로그램명</a:t>
                      </a:r>
                      <a:endParaRPr lang="ko-KR" altLang="en-US" sz="1050" b="1" kern="1200" dirty="0">
                        <a:solidFill>
                          <a:schemeClr val="tx1"/>
                        </a:solidFill>
                        <a:latin typeface="+mn-lt"/>
                        <a:ea typeface="+mn-ea"/>
                        <a:cs typeface="+mn-cs"/>
                      </a:endParaRPr>
                    </a:p>
                  </a:txBody>
                  <a:tcPr marL="90003" marR="90003" marT="46802" marB="4680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solidFill>
                      <a:srgbClr val="FF9900">
                        <a:alpha val="30000"/>
                      </a:srgbClr>
                    </a:solidFill>
                  </a:tcPr>
                </a:tc>
                <a:tc>
                  <a:txBody>
                    <a:bodyPr/>
                    <a:lstStyle/>
                    <a:p>
                      <a:pPr algn="ctr"/>
                      <a:r>
                        <a:rPr kumimoji="1" lang="en-US" altLang="ko-KR" sz="1050" b="1" i="0" u="none" strike="noStrike" kern="1200" cap="none" normalizeH="0" baseline="0" dirty="0">
                          <a:ln>
                            <a:noFill/>
                          </a:ln>
                          <a:solidFill>
                            <a:schemeClr val="tx1"/>
                          </a:solidFill>
                          <a:effectLst/>
                          <a:latin typeface="+mn-lt"/>
                          <a:ea typeface="돋움" pitchFamily="50" charset="-127"/>
                          <a:cs typeface="+mn-cs"/>
                        </a:rPr>
                        <a:t>No.</a:t>
                      </a:r>
                      <a:endParaRPr lang="ko-KR" altLang="en-US" sz="1050" b="1" kern="1200" dirty="0">
                        <a:solidFill>
                          <a:schemeClr val="tx1"/>
                        </a:solidFill>
                        <a:latin typeface="+mn-lt"/>
                        <a:ea typeface="+mn-ea"/>
                        <a:cs typeface="+mn-cs"/>
                      </a:endParaRPr>
                    </a:p>
                  </a:txBody>
                  <a:tcPr marL="90003" marR="90003" marT="46802" marB="4680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solidFill>
                      <a:srgbClr val="FF9900">
                        <a:alpha val="30000"/>
                      </a:srgbClr>
                    </a:solidFill>
                  </a:tcPr>
                </a:tc>
                <a:tc>
                  <a:txBody>
                    <a:bodyPr/>
                    <a:lstStyle/>
                    <a:p>
                      <a:pPr algn="ctr"/>
                      <a:r>
                        <a:rPr lang="ko-KR" altLang="en-US" sz="1050" b="1" kern="1200" dirty="0">
                          <a:solidFill>
                            <a:schemeClr val="tx1"/>
                          </a:solidFill>
                          <a:latin typeface="+mn-lt"/>
                          <a:ea typeface="+mn-ea"/>
                          <a:cs typeface="+mn-cs"/>
                        </a:rPr>
                        <a:t>프로그램명</a:t>
                      </a:r>
                    </a:p>
                  </a:txBody>
                  <a:tcPr marL="90003" marR="90003" marT="46802" marB="4680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solidFill>
                      <a:srgbClr val="FF9900">
                        <a:alpha val="30000"/>
                      </a:srgbClr>
                    </a:solidFill>
                  </a:tcPr>
                </a:tc>
                <a:extLst>
                  <a:ext uri="{0D108BD9-81ED-4DB2-BD59-A6C34878D82A}">
                    <a16:rowId xmlns:a16="http://schemas.microsoft.com/office/drawing/2014/main" xmlns="" val="10000"/>
                  </a:ext>
                </a:extLst>
              </a:tr>
              <a:tr h="148127">
                <a:tc>
                  <a:txBody>
                    <a:bodyPr/>
                    <a:lstStyle/>
                    <a:p>
                      <a:pPr marL="0" indent="0" algn="ctr" rtl="0" fontAlgn="ctr"/>
                      <a:r>
                        <a:rPr lang="en-US" altLang="ko-KR" sz="700" b="0" i="0" u="none" strike="noStrike" dirty="0">
                          <a:solidFill>
                            <a:srgbClr val="000000"/>
                          </a:solidFill>
                          <a:effectLst/>
                          <a:latin typeface="+mn-ea"/>
                          <a:ea typeface="+mn-ea"/>
                        </a:rPr>
                        <a:t>1</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altLang="ko-KR" sz="700" dirty="0">
                          <a:latin typeface="+mn-ea"/>
                          <a:ea typeface="+mn-ea"/>
                        </a:rPr>
                        <a:t>Bossy Ellie Elephant</a:t>
                      </a:r>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28</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아기사슴 </a:t>
                      </a:r>
                      <a:r>
                        <a:rPr kumimoji="1" lang="ko-KR" altLang="en-US" sz="700" b="0" i="0" u="none" strike="noStrike" cap="none" normalizeH="0" baseline="0" dirty="0" err="1">
                          <a:ln>
                            <a:noFill/>
                          </a:ln>
                          <a:solidFill>
                            <a:srgbClr val="FF0000"/>
                          </a:solidFill>
                          <a:effectLst/>
                          <a:latin typeface="+mn-ea"/>
                          <a:ea typeface="+mn-ea"/>
                        </a:rPr>
                        <a:t>꼼지</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80000"/>
                        </a:lnSpc>
                        <a:spcBef>
                          <a:spcPct val="20000"/>
                        </a:spcBef>
                        <a:spcAft>
                          <a:spcPct val="0"/>
                        </a:spcAft>
                        <a:buClrTx/>
                        <a:buSzTx/>
                        <a:buFontTx/>
                        <a:buNone/>
                        <a:tabLst/>
                      </a:pPr>
                      <a:r>
                        <a:rPr kumimoji="1" lang="en-US" altLang="ko-KR" sz="700" b="0" i="0" u="none" strike="noStrike" cap="none" normalizeH="0" baseline="0" dirty="0">
                          <a:ln>
                            <a:noFill/>
                          </a:ln>
                          <a:solidFill>
                            <a:schemeClr val="tx1"/>
                          </a:solidFill>
                          <a:effectLst/>
                          <a:latin typeface="+mn-ea"/>
                          <a:ea typeface="+mn-ea"/>
                        </a:rPr>
                        <a:t>55</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chemeClr val="tx1"/>
                          </a:solidFill>
                          <a:effectLst/>
                          <a:latin typeface="+mn-ea"/>
                          <a:ea typeface="+mn-ea"/>
                        </a:rPr>
                        <a:t>너구리의 크리스마스 파티</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48127">
                <a:tc>
                  <a:txBody>
                    <a:bodyPr/>
                    <a:lstStyle/>
                    <a:p>
                      <a:pPr marL="0" indent="0" algn="ctr" rtl="0" fontAlgn="ctr"/>
                      <a:r>
                        <a:rPr lang="en-US" altLang="ko-KR" sz="700" b="0" i="0" u="none" strike="noStrike" dirty="0">
                          <a:solidFill>
                            <a:srgbClr val="000000"/>
                          </a:solidFill>
                          <a:effectLst/>
                          <a:latin typeface="+mn-ea"/>
                          <a:ea typeface="+mn-ea"/>
                        </a:rPr>
                        <a:t>2</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en-US" altLang="ko-KR" sz="700" dirty="0">
                          <a:latin typeface="+mn-ea"/>
                          <a:ea typeface="+mn-ea"/>
                        </a:rPr>
                        <a:t>Honey horse</a:t>
                      </a:r>
                      <a:r>
                        <a:rPr lang="en-US" altLang="ko-KR" sz="700" baseline="0" dirty="0">
                          <a:latin typeface="+mn-ea"/>
                          <a:ea typeface="+mn-ea"/>
                        </a:rPr>
                        <a:t> has a problem</a:t>
                      </a:r>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29</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chemeClr val="tx1"/>
                          </a:solidFill>
                          <a:effectLst/>
                          <a:latin typeface="+mn-ea"/>
                          <a:ea typeface="+mn-ea"/>
                        </a:rPr>
                        <a:t>역시 내가 최고야</a:t>
                      </a:r>
                      <a:r>
                        <a:rPr kumimoji="1" lang="en-US" altLang="ko-KR" sz="700" b="0" i="0" u="none" strike="noStrike" cap="none" normalizeH="0" baseline="0" dirty="0">
                          <a:ln>
                            <a:noFill/>
                          </a:ln>
                          <a:solidFill>
                            <a:schemeClr val="tx1"/>
                          </a:solidFill>
                          <a:effectLst/>
                          <a:latin typeface="+mn-ea"/>
                          <a:ea typeface="+mn-ea"/>
                        </a:rPr>
                        <a:t>!</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80000"/>
                        </a:lnSpc>
                        <a:spcBef>
                          <a:spcPct val="20000"/>
                        </a:spcBef>
                        <a:spcAft>
                          <a:spcPct val="0"/>
                        </a:spcAft>
                        <a:buClrTx/>
                        <a:buSzTx/>
                        <a:buFontTx/>
                        <a:buNone/>
                        <a:tabLst/>
                      </a:pPr>
                      <a:r>
                        <a:rPr kumimoji="1" lang="en-US" altLang="ko-KR" sz="700" b="0" i="0" u="none" strike="noStrike" cap="none" normalizeH="0" baseline="0" dirty="0">
                          <a:ln>
                            <a:noFill/>
                          </a:ln>
                          <a:solidFill>
                            <a:schemeClr val="tx1"/>
                          </a:solidFill>
                          <a:effectLst/>
                          <a:latin typeface="+mn-ea"/>
                          <a:ea typeface="+mn-ea"/>
                        </a:rPr>
                        <a:t>56</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chemeClr val="tx1"/>
                          </a:solidFill>
                          <a:effectLst/>
                          <a:latin typeface="+mn-ea"/>
                          <a:ea typeface="+mn-ea"/>
                        </a:rPr>
                        <a:t>때려라 방망이</a:t>
                      </a:r>
                      <a:r>
                        <a:rPr kumimoji="1" lang="en-US" altLang="ko-KR" sz="700" b="0" i="0" u="none" strike="noStrike" cap="none" normalizeH="0" baseline="0" dirty="0">
                          <a:ln>
                            <a:noFill/>
                          </a:ln>
                          <a:solidFill>
                            <a:schemeClr val="tx1"/>
                          </a:solidFill>
                          <a:effectLst/>
                          <a:latin typeface="+mn-ea"/>
                          <a:ea typeface="+mn-ea"/>
                        </a:rPr>
                        <a:t>!</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148127">
                <a:tc>
                  <a:txBody>
                    <a:bodyPr/>
                    <a:lstStyle/>
                    <a:p>
                      <a:pPr algn="ctr" rtl="0" fontAlgn="ctr"/>
                      <a:r>
                        <a:rPr lang="en-US" altLang="ko-KR" sz="700" b="0" i="0" u="none" strike="noStrike" dirty="0">
                          <a:solidFill>
                            <a:srgbClr val="000000"/>
                          </a:solidFill>
                          <a:effectLst/>
                          <a:latin typeface="+mn-ea"/>
                          <a:ea typeface="+mn-ea"/>
                        </a:rPr>
                        <a:t>3</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err="1">
                          <a:solidFill>
                            <a:srgbClr val="FF0000"/>
                          </a:solidFill>
                          <a:latin typeface="+mn-ea"/>
                          <a:ea typeface="+mn-ea"/>
                        </a:rPr>
                        <a:t>강파란과</a:t>
                      </a:r>
                      <a:r>
                        <a:rPr lang="ko-KR" altLang="en-US" sz="700" dirty="0">
                          <a:solidFill>
                            <a:srgbClr val="FF0000"/>
                          </a:solidFill>
                          <a:latin typeface="+mn-ea"/>
                          <a:ea typeface="+mn-ea"/>
                        </a:rPr>
                        <a:t> 오물 마왕</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30</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오리 한 마리가 살았는데</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80000"/>
                        </a:lnSpc>
                        <a:spcBef>
                          <a:spcPct val="20000"/>
                        </a:spcBef>
                        <a:spcAft>
                          <a:spcPct val="0"/>
                        </a:spcAft>
                        <a:buClrTx/>
                        <a:buSzTx/>
                        <a:buFontTx/>
                        <a:buNone/>
                        <a:tabLst/>
                      </a:pPr>
                      <a:r>
                        <a:rPr kumimoji="1" lang="en-US" altLang="ko-KR" sz="700" b="0" i="0" u="none" strike="noStrike" cap="none" normalizeH="0" baseline="0" dirty="0" smtClean="0">
                          <a:ln>
                            <a:noFill/>
                          </a:ln>
                          <a:solidFill>
                            <a:schemeClr val="tx1"/>
                          </a:solidFill>
                          <a:effectLst/>
                          <a:latin typeface="+mn-ea"/>
                          <a:ea typeface="+mn-ea"/>
                        </a:rPr>
                        <a:t>57</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err="1" smtClean="0">
                          <a:ln>
                            <a:noFill/>
                          </a:ln>
                          <a:solidFill>
                            <a:schemeClr val="tx1"/>
                          </a:solidFill>
                          <a:effectLst/>
                          <a:latin typeface="+mn-ea"/>
                          <a:ea typeface="+mn-ea"/>
                        </a:rPr>
                        <a:t>왕멍멍이와</a:t>
                      </a:r>
                      <a:r>
                        <a:rPr kumimoji="1" lang="ko-KR" altLang="en-US" sz="700" b="0" i="0" u="none" strike="noStrike" cap="none" normalizeH="0" baseline="0" dirty="0" smtClean="0">
                          <a:ln>
                            <a:noFill/>
                          </a:ln>
                          <a:solidFill>
                            <a:schemeClr val="tx1"/>
                          </a:solidFill>
                          <a:effectLst/>
                          <a:latin typeface="+mn-ea"/>
                          <a:ea typeface="+mn-ea"/>
                        </a:rPr>
                        <a:t> </a:t>
                      </a:r>
                      <a:r>
                        <a:rPr kumimoji="1" lang="ko-KR" altLang="en-US" sz="700" b="0" i="0" u="none" strike="noStrike" cap="none" normalizeH="0" baseline="0" dirty="0" err="1" smtClean="0">
                          <a:ln>
                            <a:noFill/>
                          </a:ln>
                          <a:solidFill>
                            <a:schemeClr val="tx1"/>
                          </a:solidFill>
                          <a:effectLst/>
                          <a:latin typeface="+mn-ea"/>
                          <a:ea typeface="+mn-ea"/>
                        </a:rPr>
                        <a:t>김원숭이</a:t>
                      </a:r>
                      <a:r>
                        <a:rPr kumimoji="1" lang="ko-KR" altLang="en-US" sz="700" b="0" i="0" u="none" strike="noStrike" cap="none" normalizeH="0" baseline="0" dirty="0" smtClean="0">
                          <a:ln>
                            <a:noFill/>
                          </a:ln>
                          <a:solidFill>
                            <a:schemeClr val="tx1"/>
                          </a:solidFill>
                          <a:effectLst/>
                          <a:latin typeface="+mn-ea"/>
                          <a:ea typeface="+mn-ea"/>
                        </a:rPr>
                        <a:t> 줄거리</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148127">
                <a:tc>
                  <a:txBody>
                    <a:bodyPr/>
                    <a:lstStyle/>
                    <a:p>
                      <a:pPr algn="ctr" rtl="0" fontAlgn="ctr"/>
                      <a:r>
                        <a:rPr lang="en-US" altLang="ko-KR" sz="700" b="0" i="0" u="none" strike="noStrike" dirty="0">
                          <a:solidFill>
                            <a:srgbClr val="000000"/>
                          </a:solidFill>
                          <a:effectLst/>
                          <a:latin typeface="+mn-ea"/>
                          <a:ea typeface="+mn-ea"/>
                        </a:rPr>
                        <a:t>4</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개미와 배짱이</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31</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err="1">
                          <a:ln>
                            <a:noFill/>
                          </a:ln>
                          <a:solidFill>
                            <a:schemeClr val="tx1"/>
                          </a:solidFill>
                          <a:effectLst/>
                          <a:latin typeface="+mn-ea"/>
                          <a:ea typeface="+mn-ea"/>
                        </a:rPr>
                        <a:t>오즈와</a:t>
                      </a:r>
                      <a:r>
                        <a:rPr kumimoji="1" lang="ko-KR" altLang="en-US" sz="700" b="0" i="0" u="none" strike="noStrike" cap="none" normalizeH="0" baseline="0" dirty="0">
                          <a:ln>
                            <a:noFill/>
                          </a:ln>
                          <a:solidFill>
                            <a:schemeClr val="tx1"/>
                          </a:solidFill>
                          <a:effectLst/>
                          <a:latin typeface="+mn-ea"/>
                          <a:ea typeface="+mn-ea"/>
                        </a:rPr>
                        <a:t> </a:t>
                      </a:r>
                      <a:r>
                        <a:rPr kumimoji="1" lang="ko-KR" altLang="en-US" sz="700" b="0" i="0" u="none" strike="noStrike" cap="none" normalizeH="0" baseline="0" dirty="0" err="1">
                          <a:ln>
                            <a:noFill/>
                          </a:ln>
                          <a:solidFill>
                            <a:schemeClr val="tx1"/>
                          </a:solidFill>
                          <a:effectLst/>
                          <a:latin typeface="+mn-ea"/>
                          <a:ea typeface="+mn-ea"/>
                        </a:rPr>
                        <a:t>깔깔마녀</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148127">
                <a:tc>
                  <a:txBody>
                    <a:bodyPr/>
                    <a:lstStyle/>
                    <a:p>
                      <a:pPr algn="ctr" rtl="0" fontAlgn="ctr"/>
                      <a:r>
                        <a:rPr lang="en-US" altLang="ko-KR" sz="700" b="0" i="0" u="none" strike="noStrike" dirty="0">
                          <a:solidFill>
                            <a:srgbClr val="000000"/>
                          </a:solidFill>
                          <a:effectLst/>
                          <a:latin typeface="+mn-ea"/>
                          <a:ea typeface="+mn-ea"/>
                        </a:rPr>
                        <a:t>5</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골고루 먹는 </a:t>
                      </a:r>
                      <a:r>
                        <a:rPr lang="ko-KR" altLang="en-US" sz="700" dirty="0" err="1">
                          <a:solidFill>
                            <a:srgbClr val="FF0000"/>
                          </a:solidFill>
                          <a:latin typeface="+mn-ea"/>
                          <a:ea typeface="+mn-ea"/>
                        </a:rPr>
                        <a:t>튼튼대장</a:t>
                      </a:r>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32</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은혜 모르는 호랑이</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148127">
                <a:tc>
                  <a:txBody>
                    <a:bodyPr/>
                    <a:lstStyle/>
                    <a:p>
                      <a:pPr algn="ctr" rtl="0" fontAlgn="ctr"/>
                      <a:r>
                        <a:rPr lang="en-US" altLang="ko-KR" sz="700" b="0" i="0" u="none" strike="noStrike" dirty="0">
                          <a:solidFill>
                            <a:srgbClr val="000000"/>
                          </a:solidFill>
                          <a:effectLst/>
                          <a:latin typeface="+mn-ea"/>
                          <a:ea typeface="+mn-ea"/>
                        </a:rPr>
                        <a:t>6</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err="1">
                          <a:latin typeface="+mn-ea"/>
                          <a:ea typeface="+mn-ea"/>
                        </a:rPr>
                        <a:t>곰돌이의</a:t>
                      </a:r>
                      <a:r>
                        <a:rPr lang="ko-KR" altLang="en-US" sz="700" dirty="0">
                          <a:latin typeface="+mn-ea"/>
                          <a:ea typeface="+mn-ea"/>
                        </a:rPr>
                        <a:t> 크리스마스 선물</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33</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err="1">
                          <a:ln>
                            <a:noFill/>
                          </a:ln>
                          <a:solidFill>
                            <a:srgbClr val="FF0000"/>
                          </a:solidFill>
                          <a:effectLst/>
                          <a:latin typeface="+mn-ea"/>
                          <a:ea typeface="+mn-ea"/>
                        </a:rPr>
                        <a:t>이럴땐</a:t>
                      </a:r>
                      <a:r>
                        <a:rPr kumimoji="1" lang="ko-KR" altLang="en-US" sz="700" b="0" i="0" u="none" strike="noStrike" cap="none" normalizeH="0" baseline="0" dirty="0">
                          <a:ln>
                            <a:noFill/>
                          </a:ln>
                          <a:solidFill>
                            <a:srgbClr val="FF0000"/>
                          </a:solidFill>
                          <a:effectLst/>
                          <a:latin typeface="+mn-ea"/>
                          <a:ea typeface="+mn-ea"/>
                        </a:rPr>
                        <a:t> 싫다고 말해요</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148127">
                <a:tc>
                  <a:txBody>
                    <a:bodyPr/>
                    <a:lstStyle/>
                    <a:p>
                      <a:pPr algn="ctr" rtl="0" fontAlgn="ctr"/>
                      <a:r>
                        <a:rPr lang="en-US" altLang="ko-KR" sz="700" b="0" i="0" u="none" strike="noStrike" dirty="0">
                          <a:solidFill>
                            <a:srgbClr val="000000"/>
                          </a:solidFill>
                          <a:effectLst/>
                          <a:latin typeface="+mn-ea"/>
                          <a:ea typeface="+mn-ea"/>
                        </a:rPr>
                        <a:t>7</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err="1">
                          <a:latin typeface="+mn-ea"/>
                          <a:ea typeface="+mn-ea"/>
                        </a:rPr>
                        <a:t>꼼지와</a:t>
                      </a:r>
                      <a:r>
                        <a:rPr lang="ko-KR" altLang="en-US" sz="700" dirty="0">
                          <a:latin typeface="+mn-ea"/>
                          <a:ea typeface="+mn-ea"/>
                        </a:rPr>
                        <a:t> 왕 콧구멍</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34</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좁쌀 </a:t>
                      </a:r>
                      <a:r>
                        <a:rPr kumimoji="1" lang="ko-KR" altLang="en-US" sz="700" b="0" i="0" u="none" strike="noStrike" cap="none" normalizeH="0" baseline="0" dirty="0" err="1">
                          <a:ln>
                            <a:noFill/>
                          </a:ln>
                          <a:solidFill>
                            <a:srgbClr val="FF0000"/>
                          </a:solidFill>
                          <a:effectLst/>
                          <a:latin typeface="+mn-ea"/>
                          <a:ea typeface="+mn-ea"/>
                        </a:rPr>
                        <a:t>한톨로</a:t>
                      </a:r>
                      <a:r>
                        <a:rPr kumimoji="1" lang="ko-KR" altLang="en-US" sz="700" b="0" i="0" u="none" strike="noStrike" cap="none" normalizeH="0" baseline="0" dirty="0">
                          <a:ln>
                            <a:noFill/>
                          </a:ln>
                          <a:solidFill>
                            <a:srgbClr val="FF0000"/>
                          </a:solidFill>
                          <a:effectLst/>
                          <a:latin typeface="+mn-ea"/>
                          <a:ea typeface="+mn-ea"/>
                        </a:rPr>
                        <a:t> 장가 든 </a:t>
                      </a:r>
                      <a:r>
                        <a:rPr kumimoji="1" lang="ko-KR" altLang="en-US" sz="700" b="0" i="0" u="none" strike="noStrike" cap="none" normalizeH="0" baseline="0" dirty="0" err="1">
                          <a:ln>
                            <a:noFill/>
                          </a:ln>
                          <a:solidFill>
                            <a:srgbClr val="FF0000"/>
                          </a:solidFill>
                          <a:effectLst/>
                          <a:latin typeface="+mn-ea"/>
                          <a:ea typeface="+mn-ea"/>
                        </a:rPr>
                        <a:t>돌쇠</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148127">
                <a:tc>
                  <a:txBody>
                    <a:bodyPr/>
                    <a:lstStyle/>
                    <a:p>
                      <a:pPr algn="ctr" rtl="0" fontAlgn="ctr"/>
                      <a:r>
                        <a:rPr lang="en-US" altLang="ko-KR" sz="700" b="0" i="0" u="none" strike="noStrike" dirty="0">
                          <a:solidFill>
                            <a:srgbClr val="000000"/>
                          </a:solidFill>
                          <a:effectLst/>
                          <a:latin typeface="+mn-ea"/>
                          <a:ea typeface="+mn-ea"/>
                        </a:rPr>
                        <a:t>8</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err="1">
                          <a:solidFill>
                            <a:schemeClr val="tx1"/>
                          </a:solidFill>
                          <a:latin typeface="+mn-ea"/>
                          <a:ea typeface="+mn-ea"/>
                        </a:rPr>
                        <a:t>꾀돌이</a:t>
                      </a:r>
                      <a:r>
                        <a:rPr lang="ko-KR" altLang="en-US" sz="700" dirty="0">
                          <a:solidFill>
                            <a:schemeClr val="tx1"/>
                          </a:solidFill>
                          <a:latin typeface="+mn-ea"/>
                          <a:ea typeface="+mn-ea"/>
                        </a:rPr>
                        <a:t> 토끼와 돌떡</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35</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err="1">
                          <a:ln>
                            <a:noFill/>
                          </a:ln>
                          <a:solidFill>
                            <a:srgbClr val="FF0000"/>
                          </a:solidFill>
                          <a:effectLst/>
                          <a:latin typeface="+mn-ea"/>
                          <a:ea typeface="+mn-ea"/>
                        </a:rPr>
                        <a:t>쥐순이의</a:t>
                      </a:r>
                      <a:r>
                        <a:rPr kumimoji="1" lang="ko-KR" altLang="en-US" sz="700" b="0" i="0" u="none" strike="noStrike" cap="none" normalizeH="0" baseline="0" dirty="0">
                          <a:ln>
                            <a:noFill/>
                          </a:ln>
                          <a:solidFill>
                            <a:srgbClr val="FF0000"/>
                          </a:solidFill>
                          <a:effectLst/>
                          <a:latin typeface="+mn-ea"/>
                          <a:ea typeface="+mn-ea"/>
                        </a:rPr>
                        <a:t> 신랑감</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148127">
                <a:tc>
                  <a:txBody>
                    <a:bodyPr/>
                    <a:lstStyle/>
                    <a:p>
                      <a:pPr algn="ctr" rtl="0" fontAlgn="ctr"/>
                      <a:r>
                        <a:rPr lang="en-US" altLang="ko-KR" sz="700" b="0" i="0" u="none" strike="noStrike" dirty="0">
                          <a:solidFill>
                            <a:srgbClr val="000000"/>
                          </a:solidFill>
                          <a:effectLst/>
                          <a:latin typeface="+mn-ea"/>
                          <a:ea typeface="+mn-ea"/>
                        </a:rPr>
                        <a:t>9</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a:latin typeface="+mn-ea"/>
                          <a:ea typeface="+mn-ea"/>
                        </a:rPr>
                        <a:t>내 친구 번개</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36</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err="1">
                          <a:ln>
                            <a:noFill/>
                          </a:ln>
                          <a:solidFill>
                            <a:srgbClr val="FF0000"/>
                          </a:solidFill>
                          <a:effectLst/>
                          <a:latin typeface="+mn-ea"/>
                          <a:ea typeface="+mn-ea"/>
                        </a:rPr>
                        <a:t>짠돌이의</a:t>
                      </a:r>
                      <a:r>
                        <a:rPr kumimoji="1" lang="ko-KR" altLang="en-US" sz="700" b="0" i="0" u="none" strike="noStrike" cap="none" normalizeH="0" baseline="0" dirty="0">
                          <a:ln>
                            <a:noFill/>
                          </a:ln>
                          <a:solidFill>
                            <a:srgbClr val="FF0000"/>
                          </a:solidFill>
                          <a:effectLst/>
                          <a:latin typeface="+mn-ea"/>
                          <a:ea typeface="+mn-ea"/>
                        </a:rPr>
                        <a:t> 다짐</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148127">
                <a:tc>
                  <a:txBody>
                    <a:bodyPr/>
                    <a:lstStyle/>
                    <a:p>
                      <a:pPr algn="ctr" rtl="0" fontAlgn="ctr"/>
                      <a:r>
                        <a:rPr lang="en-US" altLang="ko-KR" sz="700" b="0" i="0" u="none" strike="noStrike" dirty="0">
                          <a:solidFill>
                            <a:srgbClr val="000000"/>
                          </a:solidFill>
                          <a:effectLst/>
                          <a:latin typeface="+mn-ea"/>
                          <a:ea typeface="+mn-ea"/>
                        </a:rPr>
                        <a:t>10</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누가 내 머리에 똥쌌어</a:t>
                      </a:r>
                      <a:r>
                        <a:rPr lang="en-US" altLang="ko-KR" sz="700" dirty="0">
                          <a:solidFill>
                            <a:srgbClr val="FF0000"/>
                          </a:solidFill>
                          <a:latin typeface="+mn-ea"/>
                          <a:ea typeface="+mn-ea"/>
                        </a:rPr>
                        <a:t>?</a:t>
                      </a:r>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37</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err="1">
                          <a:ln>
                            <a:noFill/>
                          </a:ln>
                          <a:solidFill>
                            <a:srgbClr val="FF0000"/>
                          </a:solidFill>
                          <a:effectLst/>
                          <a:latin typeface="+mn-ea"/>
                          <a:ea typeface="+mn-ea"/>
                        </a:rPr>
                        <a:t>차돌이와</a:t>
                      </a:r>
                      <a:r>
                        <a:rPr kumimoji="1" lang="ko-KR" altLang="en-US" sz="700" b="0" i="0" u="none" strike="noStrike" cap="none" normalizeH="0" baseline="0" dirty="0">
                          <a:ln>
                            <a:noFill/>
                          </a:ln>
                          <a:solidFill>
                            <a:srgbClr val="FF0000"/>
                          </a:solidFill>
                          <a:effectLst/>
                          <a:latin typeface="+mn-ea"/>
                          <a:ea typeface="+mn-ea"/>
                        </a:rPr>
                        <a:t> </a:t>
                      </a:r>
                      <a:r>
                        <a:rPr kumimoji="1" lang="ko-KR" altLang="en-US" sz="700" b="0" i="0" u="none" strike="noStrike" cap="none" normalizeH="0" baseline="0" dirty="0" err="1">
                          <a:ln>
                            <a:noFill/>
                          </a:ln>
                          <a:solidFill>
                            <a:srgbClr val="FF0000"/>
                          </a:solidFill>
                          <a:effectLst/>
                          <a:latin typeface="+mn-ea"/>
                          <a:ea typeface="+mn-ea"/>
                        </a:rPr>
                        <a:t>바우의</a:t>
                      </a:r>
                      <a:r>
                        <a:rPr kumimoji="1" lang="ko-KR" altLang="en-US" sz="700" b="0" i="0" u="none" strike="noStrike" cap="none" normalizeH="0" baseline="0" dirty="0">
                          <a:ln>
                            <a:noFill/>
                          </a:ln>
                          <a:solidFill>
                            <a:srgbClr val="FF0000"/>
                          </a:solidFill>
                          <a:effectLst/>
                          <a:latin typeface="+mn-ea"/>
                          <a:ea typeface="+mn-ea"/>
                        </a:rPr>
                        <a:t> 모험</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r h="148127">
                <a:tc>
                  <a:txBody>
                    <a:bodyPr/>
                    <a:lstStyle/>
                    <a:p>
                      <a:pPr algn="ctr" rtl="0" fontAlgn="ctr"/>
                      <a:r>
                        <a:rPr lang="en-US" altLang="ko-KR" sz="700" b="0" i="0" u="none" strike="noStrike" dirty="0">
                          <a:solidFill>
                            <a:srgbClr val="000000"/>
                          </a:solidFill>
                          <a:effectLst/>
                          <a:latin typeface="+mn-ea"/>
                          <a:ea typeface="+mn-ea"/>
                        </a:rPr>
                        <a:t>11</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err="1">
                          <a:latin typeface="+mn-ea"/>
                          <a:ea typeface="+mn-ea"/>
                        </a:rPr>
                        <a:t>누가누가</a:t>
                      </a:r>
                      <a:r>
                        <a:rPr lang="ko-KR" altLang="en-US" sz="700" dirty="0">
                          <a:latin typeface="+mn-ea"/>
                          <a:ea typeface="+mn-ea"/>
                        </a:rPr>
                        <a:t> 진짜 </a:t>
                      </a:r>
                      <a:r>
                        <a:rPr lang="ko-KR" altLang="en-US" sz="700" dirty="0" err="1">
                          <a:latin typeface="+mn-ea"/>
                          <a:ea typeface="+mn-ea"/>
                        </a:rPr>
                        <a:t>산타</a:t>
                      </a:r>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38</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치과의사 </a:t>
                      </a:r>
                      <a:r>
                        <a:rPr kumimoji="1" lang="ko-KR" altLang="en-US" sz="700" b="0" i="0" u="none" strike="noStrike" cap="none" normalizeH="0" baseline="0" dirty="0" err="1">
                          <a:ln>
                            <a:noFill/>
                          </a:ln>
                          <a:solidFill>
                            <a:srgbClr val="FF0000"/>
                          </a:solidFill>
                          <a:effectLst/>
                          <a:latin typeface="+mn-ea"/>
                          <a:ea typeface="+mn-ea"/>
                        </a:rPr>
                        <a:t>구꼼삼</a:t>
                      </a:r>
                      <a:r>
                        <a:rPr kumimoji="1" lang="ko-KR" altLang="en-US" sz="700" b="0" i="0" u="none" strike="noStrike" cap="none" normalizeH="0" baseline="0" dirty="0">
                          <a:ln>
                            <a:noFill/>
                          </a:ln>
                          <a:solidFill>
                            <a:srgbClr val="FF0000"/>
                          </a:solidFill>
                          <a:effectLst/>
                          <a:latin typeface="+mn-ea"/>
                          <a:ea typeface="+mn-ea"/>
                        </a:rPr>
                        <a:t> 선생님</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1"/>
                  </a:ext>
                </a:extLst>
              </a:tr>
              <a:tr h="148127">
                <a:tc>
                  <a:txBody>
                    <a:bodyPr/>
                    <a:lstStyle/>
                    <a:p>
                      <a:pPr algn="ctr" rtl="0" fontAlgn="ctr"/>
                      <a:r>
                        <a:rPr lang="en-US" altLang="ko-KR" sz="700" b="0" i="0" u="none" strike="noStrike" dirty="0">
                          <a:solidFill>
                            <a:srgbClr val="000000"/>
                          </a:solidFill>
                          <a:effectLst/>
                          <a:latin typeface="+mn-ea"/>
                          <a:ea typeface="+mn-ea"/>
                        </a:rPr>
                        <a:t>12</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늑대가 나타났다 </a:t>
                      </a:r>
                      <a:r>
                        <a:rPr lang="en-US" altLang="ko-KR" sz="700" dirty="0">
                          <a:solidFill>
                            <a:srgbClr val="FF0000"/>
                          </a:solidFill>
                          <a:latin typeface="+mn-ea"/>
                          <a:ea typeface="+mn-ea"/>
                        </a:rPr>
                        <a:t>(help</a:t>
                      </a:r>
                      <a:r>
                        <a:rPr lang="en-US" altLang="ko-KR" sz="700" baseline="0" dirty="0">
                          <a:solidFill>
                            <a:srgbClr val="FF0000"/>
                          </a:solidFill>
                          <a:latin typeface="+mn-ea"/>
                          <a:ea typeface="+mn-ea"/>
                        </a:rPr>
                        <a:t> me) </a:t>
                      </a:r>
                      <a:r>
                        <a:rPr lang="ko-KR" altLang="en-US" sz="700" baseline="0" dirty="0">
                          <a:solidFill>
                            <a:srgbClr val="FF0000"/>
                          </a:solidFill>
                          <a:latin typeface="+mn-ea"/>
                          <a:ea typeface="+mn-ea"/>
                        </a:rPr>
                        <a:t>부분영어인형극</a:t>
                      </a:r>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39</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err="1">
                          <a:ln>
                            <a:noFill/>
                          </a:ln>
                          <a:solidFill>
                            <a:schemeClr val="tx1"/>
                          </a:solidFill>
                          <a:effectLst/>
                          <a:latin typeface="+mn-ea"/>
                          <a:ea typeface="+mn-ea"/>
                        </a:rPr>
                        <a:t>치카치카</a:t>
                      </a:r>
                      <a:r>
                        <a:rPr kumimoji="1" lang="ko-KR" altLang="en-US" sz="700" b="0" i="0" u="none" strike="noStrike" cap="none" normalizeH="0" baseline="0" dirty="0">
                          <a:ln>
                            <a:noFill/>
                          </a:ln>
                          <a:solidFill>
                            <a:schemeClr val="tx1"/>
                          </a:solidFill>
                          <a:effectLst/>
                          <a:latin typeface="+mn-ea"/>
                          <a:ea typeface="+mn-ea"/>
                        </a:rPr>
                        <a:t> 대 작전</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2"/>
                  </a:ext>
                </a:extLst>
              </a:tr>
              <a:tr h="148127">
                <a:tc>
                  <a:txBody>
                    <a:bodyPr/>
                    <a:lstStyle/>
                    <a:p>
                      <a:pPr algn="ctr" rtl="0" fontAlgn="ctr"/>
                      <a:r>
                        <a:rPr lang="en-US" altLang="ko-KR" sz="700" b="0" i="0" u="none" strike="noStrike" dirty="0">
                          <a:solidFill>
                            <a:srgbClr val="000000"/>
                          </a:solidFill>
                          <a:effectLst/>
                          <a:latin typeface="+mn-ea"/>
                          <a:ea typeface="+mn-ea"/>
                        </a:rPr>
                        <a:t>13</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a:latin typeface="+mn-ea"/>
                          <a:ea typeface="+mn-ea"/>
                        </a:rPr>
                        <a:t>늑대와 일곱 마리 아기염소</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40</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파이 도둑을 막아라</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3"/>
                  </a:ext>
                </a:extLst>
              </a:tr>
              <a:tr h="148127">
                <a:tc>
                  <a:txBody>
                    <a:bodyPr/>
                    <a:lstStyle/>
                    <a:p>
                      <a:pPr algn="ctr" rtl="0" fontAlgn="ctr"/>
                      <a:r>
                        <a:rPr lang="en-US" altLang="ko-KR" sz="700" b="0" i="0" u="none" strike="noStrike" dirty="0">
                          <a:solidFill>
                            <a:srgbClr val="000000"/>
                          </a:solidFill>
                          <a:effectLst/>
                          <a:latin typeface="+mn-ea"/>
                          <a:ea typeface="+mn-ea"/>
                        </a:rPr>
                        <a:t>14</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err="1">
                          <a:solidFill>
                            <a:srgbClr val="FF0000"/>
                          </a:solidFill>
                          <a:latin typeface="+mn-ea"/>
                          <a:ea typeface="+mn-ea"/>
                        </a:rPr>
                        <a:t>달달이와</a:t>
                      </a:r>
                      <a:r>
                        <a:rPr lang="ko-KR" altLang="en-US" sz="700" dirty="0">
                          <a:solidFill>
                            <a:srgbClr val="FF0000"/>
                          </a:solidFill>
                          <a:latin typeface="+mn-ea"/>
                          <a:ea typeface="+mn-ea"/>
                        </a:rPr>
                        <a:t> </a:t>
                      </a:r>
                      <a:r>
                        <a:rPr lang="ko-KR" altLang="en-US" sz="700" dirty="0" err="1">
                          <a:solidFill>
                            <a:srgbClr val="FF0000"/>
                          </a:solidFill>
                          <a:latin typeface="+mn-ea"/>
                          <a:ea typeface="+mn-ea"/>
                        </a:rPr>
                        <a:t>콤콤이</a:t>
                      </a:r>
                      <a:r>
                        <a:rPr lang="ko-KR" altLang="en-US" sz="700" dirty="0">
                          <a:solidFill>
                            <a:srgbClr val="FF0000"/>
                          </a:solidFill>
                          <a:latin typeface="+mn-ea"/>
                          <a:ea typeface="+mn-ea"/>
                        </a:rPr>
                        <a:t> 충치 예방 인형극</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41</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latin typeface="+mn-ea"/>
                          <a:ea typeface="+mn-ea"/>
                        </a:rPr>
                        <a:t>팥죽 할멈과 호랑이</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1284746"/>
                  </a:ext>
                </a:extLst>
              </a:tr>
              <a:tr h="148127">
                <a:tc>
                  <a:txBody>
                    <a:bodyPr/>
                    <a:lstStyle/>
                    <a:p>
                      <a:pPr algn="ctr" rtl="0" fontAlgn="ctr"/>
                      <a:r>
                        <a:rPr lang="en-US" altLang="ko-KR" sz="700" b="0" i="0" u="none" strike="noStrike" dirty="0">
                          <a:solidFill>
                            <a:srgbClr val="000000"/>
                          </a:solidFill>
                          <a:effectLst/>
                          <a:latin typeface="+mn-ea"/>
                          <a:ea typeface="+mn-ea"/>
                        </a:rPr>
                        <a:t>15</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a:latin typeface="+mn-ea"/>
                          <a:ea typeface="+mn-ea"/>
                        </a:rPr>
                        <a:t>다윗과 골리앗</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42</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latin typeface="+mn-ea"/>
                          <a:ea typeface="+mn-ea"/>
                        </a:rPr>
                        <a:t>해님달님</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887211075"/>
                  </a:ext>
                </a:extLst>
              </a:tr>
              <a:tr h="148127">
                <a:tc>
                  <a:txBody>
                    <a:bodyPr/>
                    <a:lstStyle/>
                    <a:p>
                      <a:pPr algn="ctr" rtl="0" fontAlgn="ctr"/>
                      <a:r>
                        <a:rPr lang="en-US" altLang="ko-KR" sz="700" b="0" i="0" u="none" strike="noStrike" dirty="0">
                          <a:solidFill>
                            <a:srgbClr val="000000"/>
                          </a:solidFill>
                          <a:effectLst/>
                          <a:latin typeface="+mn-ea"/>
                          <a:ea typeface="+mn-ea"/>
                        </a:rPr>
                        <a:t>16</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달려라 </a:t>
                      </a:r>
                      <a:r>
                        <a:rPr lang="ko-KR" altLang="en-US" sz="700" dirty="0" err="1">
                          <a:solidFill>
                            <a:srgbClr val="FF0000"/>
                          </a:solidFill>
                          <a:latin typeface="+mn-ea"/>
                          <a:ea typeface="+mn-ea"/>
                        </a:rPr>
                        <a:t>몽키야</a:t>
                      </a:r>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43</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latin typeface="+mn-ea"/>
                          <a:ea typeface="+mn-ea"/>
                        </a:rPr>
                        <a:t>형님</a:t>
                      </a:r>
                      <a:r>
                        <a:rPr lang="en-US" altLang="ko-KR" sz="700" dirty="0">
                          <a:latin typeface="+mn-ea"/>
                          <a:ea typeface="+mn-ea"/>
                        </a:rPr>
                        <a:t>, </a:t>
                      </a:r>
                      <a:r>
                        <a:rPr lang="ko-KR" altLang="en-US" sz="700" dirty="0">
                          <a:latin typeface="+mn-ea"/>
                          <a:ea typeface="+mn-ea"/>
                        </a:rPr>
                        <a:t>형님</a:t>
                      </a:r>
                      <a:r>
                        <a:rPr lang="en-US" altLang="ko-KR" sz="700" dirty="0">
                          <a:latin typeface="+mn-ea"/>
                          <a:ea typeface="+mn-ea"/>
                        </a:rPr>
                        <a:t>, </a:t>
                      </a:r>
                      <a:r>
                        <a:rPr lang="ko-KR" altLang="en-US" sz="700" dirty="0">
                          <a:latin typeface="+mn-ea"/>
                          <a:ea typeface="+mn-ea"/>
                        </a:rPr>
                        <a:t>호랑이 형님</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22859027"/>
                  </a:ext>
                </a:extLst>
              </a:tr>
              <a:tr h="148127">
                <a:tc>
                  <a:txBody>
                    <a:bodyPr/>
                    <a:lstStyle/>
                    <a:p>
                      <a:pPr algn="ctr" rtl="0" fontAlgn="ctr"/>
                      <a:r>
                        <a:rPr lang="en-US" altLang="ko-KR" sz="700" b="0" i="0" u="none" strike="noStrike" dirty="0">
                          <a:solidFill>
                            <a:srgbClr val="000000"/>
                          </a:solidFill>
                          <a:effectLst/>
                          <a:latin typeface="+mn-ea"/>
                          <a:ea typeface="+mn-ea"/>
                        </a:rPr>
                        <a:t>17</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err="1">
                          <a:solidFill>
                            <a:srgbClr val="FF0000"/>
                          </a:solidFill>
                          <a:latin typeface="+mn-ea"/>
                          <a:ea typeface="+mn-ea"/>
                        </a:rPr>
                        <a:t>똥돼지</a:t>
                      </a:r>
                      <a:r>
                        <a:rPr lang="ko-KR" altLang="en-US" sz="700" dirty="0">
                          <a:solidFill>
                            <a:srgbClr val="FF0000"/>
                          </a:solidFill>
                          <a:latin typeface="+mn-ea"/>
                          <a:ea typeface="+mn-ea"/>
                        </a:rPr>
                        <a:t> </a:t>
                      </a:r>
                      <a:r>
                        <a:rPr lang="ko-KR" altLang="en-US" sz="700" dirty="0" err="1">
                          <a:solidFill>
                            <a:srgbClr val="FF0000"/>
                          </a:solidFill>
                          <a:latin typeface="+mn-ea"/>
                          <a:ea typeface="+mn-ea"/>
                        </a:rPr>
                        <a:t>왕방귀</a:t>
                      </a:r>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44</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호랑이를 잡은 바보</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84199538"/>
                  </a:ext>
                </a:extLst>
              </a:tr>
              <a:tr h="148127">
                <a:tc>
                  <a:txBody>
                    <a:bodyPr/>
                    <a:lstStyle/>
                    <a:p>
                      <a:pPr algn="ctr" rtl="0" fontAlgn="ctr"/>
                      <a:r>
                        <a:rPr lang="en-US" altLang="ko-KR" sz="700" b="0" i="0" u="none" strike="noStrike" dirty="0">
                          <a:solidFill>
                            <a:srgbClr val="000000"/>
                          </a:solidFill>
                          <a:effectLst/>
                          <a:latin typeface="+mn-ea"/>
                          <a:ea typeface="+mn-ea"/>
                        </a:rPr>
                        <a:t>18</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l"/>
                      <a:r>
                        <a:rPr lang="ko-KR" altLang="en-US" sz="700" dirty="0" err="1">
                          <a:latin typeface="+mn-ea"/>
                          <a:ea typeface="+mn-ea"/>
                        </a:rPr>
                        <a:t>방귀쟁이</a:t>
                      </a:r>
                      <a:r>
                        <a:rPr lang="ko-KR" altLang="en-US" sz="700" dirty="0">
                          <a:latin typeface="+mn-ea"/>
                          <a:ea typeface="+mn-ea"/>
                        </a:rPr>
                        <a:t> 며느리</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45</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호랑이를 삼킨 술</a:t>
                      </a:r>
                      <a:r>
                        <a:rPr lang="en-US" altLang="ko-KR" sz="700" dirty="0">
                          <a:solidFill>
                            <a:srgbClr val="FF0000"/>
                          </a:solidFill>
                          <a:latin typeface="+mn-ea"/>
                          <a:ea typeface="+mn-ea"/>
                        </a:rPr>
                        <a:t>, </a:t>
                      </a:r>
                      <a:r>
                        <a:rPr lang="ko-KR" altLang="en-US" sz="700" dirty="0">
                          <a:solidFill>
                            <a:srgbClr val="FF0000"/>
                          </a:solidFill>
                          <a:latin typeface="+mn-ea"/>
                          <a:ea typeface="+mn-ea"/>
                        </a:rPr>
                        <a:t>담배</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8"/>
                  </a:ext>
                </a:extLst>
              </a:tr>
              <a:tr h="148127">
                <a:tc>
                  <a:txBody>
                    <a:bodyPr/>
                    <a:lstStyle/>
                    <a:p>
                      <a:pPr algn="ctr" rtl="0" fontAlgn="ctr"/>
                      <a:r>
                        <a:rPr lang="en-US" altLang="ko-KR" sz="700" b="0" i="0" u="none" strike="noStrike" dirty="0">
                          <a:solidFill>
                            <a:srgbClr val="000000"/>
                          </a:solidFill>
                          <a:effectLst/>
                          <a:latin typeface="+mn-ea"/>
                          <a:ea typeface="+mn-ea"/>
                        </a:rPr>
                        <a:t>19</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chemeClr val="tx1"/>
                          </a:solidFill>
                          <a:effectLst/>
                          <a:latin typeface="+mn-ea"/>
                          <a:ea typeface="+mn-ea"/>
                        </a:rPr>
                        <a:t>빨간 도깨비 파란 도깨비</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46</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호랑이와 돌떡</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9"/>
                  </a:ext>
                </a:extLst>
              </a:tr>
              <a:tr h="148127">
                <a:tc>
                  <a:txBody>
                    <a:bodyPr/>
                    <a:lstStyle/>
                    <a:p>
                      <a:pPr algn="ctr" rtl="0" fontAlgn="ctr"/>
                      <a:r>
                        <a:rPr lang="en-US" altLang="ko-KR" sz="700" b="0" i="0" u="none" strike="noStrike" dirty="0">
                          <a:solidFill>
                            <a:srgbClr val="000000"/>
                          </a:solidFill>
                          <a:effectLst/>
                          <a:latin typeface="+mn-ea"/>
                          <a:ea typeface="+mn-ea"/>
                        </a:rPr>
                        <a:t>20</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chemeClr val="tx1"/>
                          </a:solidFill>
                          <a:effectLst/>
                          <a:latin typeface="+mn-ea"/>
                          <a:ea typeface="+mn-ea"/>
                        </a:rPr>
                        <a:t>빨간 코 </a:t>
                      </a:r>
                      <a:r>
                        <a:rPr kumimoji="1" lang="ko-KR" altLang="en-US" sz="700" b="0" i="0" u="none" strike="noStrike" cap="none" normalizeH="0" baseline="0" dirty="0" err="1">
                          <a:ln>
                            <a:noFill/>
                          </a:ln>
                          <a:solidFill>
                            <a:schemeClr val="tx1"/>
                          </a:solidFill>
                          <a:effectLst/>
                          <a:latin typeface="+mn-ea"/>
                          <a:ea typeface="+mn-ea"/>
                        </a:rPr>
                        <a:t>루돌프</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47</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chemeClr val="tx1"/>
                          </a:solidFill>
                          <a:effectLst/>
                          <a:latin typeface="+mn-ea"/>
                          <a:ea typeface="+mn-ea"/>
                        </a:rPr>
                        <a:t>토끼의 재판</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0"/>
                  </a:ext>
                </a:extLst>
              </a:tr>
              <a:tr h="148127">
                <a:tc>
                  <a:txBody>
                    <a:bodyPr/>
                    <a:lstStyle/>
                    <a:p>
                      <a:pPr algn="ctr" rtl="0" fontAlgn="ctr"/>
                      <a:r>
                        <a:rPr lang="en-US" altLang="ko-KR" sz="700" b="0" i="0" u="none" strike="noStrike" dirty="0">
                          <a:solidFill>
                            <a:srgbClr val="000000"/>
                          </a:solidFill>
                          <a:effectLst/>
                          <a:latin typeface="+mn-ea"/>
                          <a:ea typeface="+mn-ea"/>
                        </a:rPr>
                        <a:t>21</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err="1">
                          <a:ln>
                            <a:noFill/>
                          </a:ln>
                          <a:solidFill>
                            <a:srgbClr val="FF0000"/>
                          </a:solidFill>
                          <a:effectLst/>
                          <a:latin typeface="+mn-ea"/>
                          <a:ea typeface="+mn-ea"/>
                        </a:rPr>
                        <a:t>빨간모자와</a:t>
                      </a:r>
                      <a:r>
                        <a:rPr kumimoji="1" lang="ko-KR" altLang="en-US" sz="700" b="0" i="0" u="none" strike="noStrike" cap="none" normalizeH="0" baseline="0" dirty="0">
                          <a:ln>
                            <a:noFill/>
                          </a:ln>
                          <a:solidFill>
                            <a:srgbClr val="FF0000"/>
                          </a:solidFill>
                          <a:effectLst/>
                          <a:latin typeface="+mn-ea"/>
                          <a:ea typeface="+mn-ea"/>
                        </a:rPr>
                        <a:t> 늑대</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48</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chemeClr val="tx1"/>
                          </a:solidFill>
                          <a:effectLst/>
                          <a:latin typeface="+mn-ea"/>
                          <a:ea typeface="+mn-ea"/>
                        </a:rPr>
                        <a:t>위기탈출 안전이</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1"/>
                  </a:ext>
                </a:extLst>
              </a:tr>
              <a:tr h="148127">
                <a:tc>
                  <a:txBody>
                    <a:bodyPr/>
                    <a:lstStyle/>
                    <a:p>
                      <a:pPr algn="ctr" rtl="0" fontAlgn="ctr"/>
                      <a:r>
                        <a:rPr lang="en-US" altLang="ko-KR" sz="700" b="0" i="0" u="none" strike="noStrike" dirty="0">
                          <a:solidFill>
                            <a:srgbClr val="000000"/>
                          </a:solidFill>
                          <a:effectLst/>
                          <a:latin typeface="+mn-ea"/>
                          <a:ea typeface="+mn-ea"/>
                        </a:rPr>
                        <a:t>22</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소가 된 게으름뱅이</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49</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코딱지 괴물이 나타났다</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2"/>
                  </a:ext>
                </a:extLst>
              </a:tr>
              <a:tr h="148127">
                <a:tc>
                  <a:txBody>
                    <a:bodyPr/>
                    <a:lstStyle/>
                    <a:p>
                      <a:pPr algn="ctr" rtl="0" fontAlgn="ctr"/>
                      <a:r>
                        <a:rPr lang="en-US" altLang="ko-KR" sz="700" b="0" i="0" u="none" strike="noStrike" dirty="0">
                          <a:solidFill>
                            <a:srgbClr val="000000"/>
                          </a:solidFill>
                          <a:effectLst/>
                          <a:latin typeface="+mn-ea"/>
                          <a:ea typeface="+mn-ea"/>
                        </a:rPr>
                        <a:t>23</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defRPr/>
                      </a:pPr>
                      <a:r>
                        <a:rPr kumimoji="1" lang="ko-KR" altLang="en-US" sz="700" b="0" i="0" u="none" strike="noStrike" kern="1200" cap="none" normalizeH="0" baseline="0" dirty="0" err="1">
                          <a:ln>
                            <a:noFill/>
                          </a:ln>
                          <a:solidFill>
                            <a:schemeClr val="tx1"/>
                          </a:solidFill>
                          <a:effectLst/>
                          <a:latin typeface="+mn-ea"/>
                          <a:ea typeface="+mn-ea"/>
                          <a:cs typeface="+mn-cs"/>
                        </a:rPr>
                        <a:t>수닭이</a:t>
                      </a:r>
                      <a:r>
                        <a:rPr kumimoji="1" lang="ko-KR" altLang="en-US" sz="700" b="0" i="0" u="none" strike="noStrike" kern="1200" cap="none" normalizeH="0" baseline="0" dirty="0">
                          <a:ln>
                            <a:noFill/>
                          </a:ln>
                          <a:solidFill>
                            <a:schemeClr val="tx1"/>
                          </a:solidFill>
                          <a:effectLst/>
                          <a:latin typeface="+mn-ea"/>
                          <a:ea typeface="+mn-ea"/>
                          <a:cs typeface="+mn-cs"/>
                        </a:rPr>
                        <a:t> 왜 이래</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50</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latin typeface="+mn-ea"/>
                          <a:ea typeface="+mn-ea"/>
                        </a:rPr>
                        <a:t>나트륨왕국 임금님</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3"/>
                  </a:ext>
                </a:extLst>
              </a:tr>
              <a:tr h="148127">
                <a:tc>
                  <a:txBody>
                    <a:bodyPr/>
                    <a:lstStyle/>
                    <a:p>
                      <a:pPr algn="ctr" rtl="0" fontAlgn="ctr"/>
                      <a:r>
                        <a:rPr lang="en-US" altLang="ko-KR" sz="700" b="0" i="0" u="none" strike="noStrike" dirty="0">
                          <a:solidFill>
                            <a:srgbClr val="000000"/>
                          </a:solidFill>
                          <a:effectLst/>
                          <a:latin typeface="+mn-ea"/>
                          <a:ea typeface="+mn-ea"/>
                        </a:rPr>
                        <a:t>24</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숲 속의 소방관 코뿔소</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51</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err="1">
                          <a:latin typeface="+mn-ea"/>
                          <a:ea typeface="+mn-ea"/>
                        </a:rPr>
                        <a:t>생쥐한</a:t>
                      </a:r>
                      <a:r>
                        <a:rPr lang="ko-KR" altLang="en-US" sz="700" dirty="0">
                          <a:latin typeface="+mn-ea"/>
                          <a:ea typeface="+mn-ea"/>
                        </a:rPr>
                        <a:t> 시무시무</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4"/>
                  </a:ext>
                </a:extLst>
              </a:tr>
              <a:tr h="148127">
                <a:tc>
                  <a:txBody>
                    <a:bodyPr/>
                    <a:lstStyle/>
                    <a:p>
                      <a:pPr algn="ctr" rtl="0" fontAlgn="ctr"/>
                      <a:r>
                        <a:rPr lang="en-US" altLang="ko-KR" sz="700" b="0" i="0" u="none" strike="noStrike" dirty="0">
                          <a:solidFill>
                            <a:srgbClr val="000000"/>
                          </a:solidFill>
                          <a:effectLst/>
                          <a:latin typeface="+mn-ea"/>
                          <a:ea typeface="+mn-ea"/>
                        </a:rPr>
                        <a:t>25</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chemeClr val="tx1"/>
                          </a:solidFill>
                          <a:effectLst/>
                          <a:latin typeface="+mn-ea"/>
                          <a:ea typeface="+mn-ea"/>
                        </a:rPr>
                        <a:t>신기한 </a:t>
                      </a:r>
                      <a:r>
                        <a:rPr kumimoji="1" lang="ko-KR" altLang="en-US" sz="700" b="0" i="0" u="none" strike="noStrike" cap="none" normalizeH="0" baseline="0" dirty="0" err="1">
                          <a:ln>
                            <a:noFill/>
                          </a:ln>
                          <a:solidFill>
                            <a:schemeClr val="tx1"/>
                          </a:solidFill>
                          <a:effectLst/>
                          <a:latin typeface="+mn-ea"/>
                          <a:ea typeface="+mn-ea"/>
                        </a:rPr>
                        <a:t>빨간모자</a:t>
                      </a:r>
                      <a:endParaRPr kumimoji="1" lang="ko-KR" altLang="ko-KR" sz="700" b="0" i="0" u="none" strike="noStrike" cap="none" normalizeH="0" baseline="0" dirty="0">
                        <a:ln>
                          <a:noFill/>
                        </a:ln>
                        <a:solidFill>
                          <a:schemeClr val="tx1"/>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52</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latin typeface="+mn-ea"/>
                          <a:ea typeface="+mn-ea"/>
                        </a:rPr>
                        <a:t>알을 품은 여우</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5"/>
                  </a:ext>
                </a:extLst>
              </a:tr>
              <a:tr h="148127">
                <a:tc>
                  <a:txBody>
                    <a:bodyPr/>
                    <a:lstStyle/>
                    <a:p>
                      <a:pPr algn="ctr" rtl="0" fontAlgn="ctr"/>
                      <a:r>
                        <a:rPr lang="en-US" altLang="ko-KR" sz="700" b="0" i="0" u="none" strike="noStrike" dirty="0">
                          <a:solidFill>
                            <a:srgbClr val="000000"/>
                          </a:solidFill>
                          <a:effectLst/>
                          <a:latin typeface="+mn-ea"/>
                          <a:ea typeface="+mn-ea"/>
                        </a:rPr>
                        <a:t>26</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아기공룡 </a:t>
                      </a:r>
                      <a:r>
                        <a:rPr kumimoji="1" lang="ko-KR" altLang="en-US" sz="700" b="0" i="0" u="none" strike="noStrike" cap="none" normalizeH="0" baseline="0" dirty="0" err="1">
                          <a:ln>
                            <a:noFill/>
                          </a:ln>
                          <a:solidFill>
                            <a:srgbClr val="FF0000"/>
                          </a:solidFill>
                          <a:effectLst/>
                          <a:latin typeface="+mn-ea"/>
                          <a:ea typeface="+mn-ea"/>
                        </a:rPr>
                        <a:t>뚜비</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t>53</a:t>
                      </a:r>
                      <a:endParaRPr lang="ko-KR" altLang="en-US" sz="700" dirty="0"/>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solidFill>
                            <a:srgbClr val="FF0000"/>
                          </a:solidFill>
                          <a:latin typeface="+mn-ea"/>
                          <a:ea typeface="+mn-ea"/>
                        </a:rPr>
                        <a:t>천하무적반쪽이 </a:t>
                      </a:r>
                      <a:r>
                        <a:rPr lang="en-US" altLang="ko-KR" sz="700" dirty="0">
                          <a:solidFill>
                            <a:srgbClr val="FF0000"/>
                          </a:solidFill>
                          <a:latin typeface="+mn-ea"/>
                          <a:ea typeface="+mn-ea"/>
                        </a:rPr>
                        <a:t>(2017</a:t>
                      </a:r>
                      <a:r>
                        <a:rPr lang="ko-KR" altLang="en-US" sz="700" dirty="0">
                          <a:solidFill>
                            <a:srgbClr val="FF0000"/>
                          </a:solidFill>
                          <a:latin typeface="+mn-ea"/>
                          <a:ea typeface="+mn-ea"/>
                        </a:rPr>
                        <a:t>년도 신작</a:t>
                      </a:r>
                      <a:r>
                        <a:rPr lang="en-US" altLang="ko-KR" sz="700" dirty="0">
                          <a:solidFill>
                            <a:srgbClr val="FF0000"/>
                          </a:solidFill>
                          <a:latin typeface="+mn-ea"/>
                          <a:ea typeface="+mn-ea"/>
                        </a:rPr>
                        <a:t>)</a:t>
                      </a:r>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rgbClr val="FF0000"/>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6"/>
                  </a:ext>
                </a:extLst>
              </a:tr>
              <a:tr h="148127">
                <a:tc>
                  <a:txBody>
                    <a:bodyPr/>
                    <a:lstStyle/>
                    <a:p>
                      <a:pPr algn="ctr" rtl="0" fontAlgn="ctr"/>
                      <a:r>
                        <a:rPr lang="en-US" altLang="ko-KR" sz="700" b="0" i="0" u="none" strike="noStrike" dirty="0">
                          <a:solidFill>
                            <a:srgbClr val="000000"/>
                          </a:solidFill>
                          <a:effectLst/>
                          <a:latin typeface="+mn-ea"/>
                          <a:ea typeface="+mn-ea"/>
                        </a:rPr>
                        <a:t>27</a:t>
                      </a:r>
                      <a:endParaRPr lang="ko-KR" altLang="en-US" sz="700" b="0" i="0" u="none" strike="noStrike" dirty="0">
                        <a:solidFill>
                          <a:srgbClr val="000000"/>
                        </a:solidFill>
                        <a:effectLst/>
                        <a:latin typeface="+mn-ea"/>
                        <a:ea typeface="+mn-ea"/>
                      </a:endParaRPr>
                    </a:p>
                  </a:txBody>
                  <a:tcPr marL="9525" marR="9525" marT="9525" marB="0" anchor="ctr">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80000"/>
                        </a:lnSpc>
                        <a:spcBef>
                          <a:spcPct val="20000"/>
                        </a:spcBef>
                        <a:spcAft>
                          <a:spcPct val="0"/>
                        </a:spcAft>
                        <a:buClrTx/>
                        <a:buSzTx/>
                        <a:buFontTx/>
                        <a:buNone/>
                        <a:tabLst/>
                      </a:pPr>
                      <a:r>
                        <a:rPr kumimoji="1" lang="ko-KR" altLang="en-US" sz="700" b="0" i="0" u="none" strike="noStrike" cap="none" normalizeH="0" baseline="0" dirty="0">
                          <a:ln>
                            <a:noFill/>
                          </a:ln>
                          <a:solidFill>
                            <a:srgbClr val="FF0000"/>
                          </a:solidFill>
                          <a:effectLst/>
                          <a:latin typeface="+mn-ea"/>
                          <a:ea typeface="+mn-ea"/>
                        </a:rPr>
                        <a:t>산삼도둑</a:t>
                      </a:r>
                      <a:endParaRPr kumimoji="1" lang="ko-KR" altLang="ko-KR" sz="700" b="0" i="0" u="none" strike="noStrike" cap="none" normalizeH="0" baseline="0" dirty="0">
                        <a:ln>
                          <a:noFill/>
                        </a:ln>
                        <a:solidFill>
                          <a:srgbClr val="FF0000"/>
                        </a:solidFill>
                        <a:effectLst/>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ctr"/>
                      <a:r>
                        <a:rPr lang="en-US" altLang="ko-KR" sz="700" dirty="0">
                          <a:solidFill>
                            <a:schemeClr val="tx1"/>
                          </a:solidFill>
                        </a:rPr>
                        <a:t>54</a:t>
                      </a:r>
                      <a:endParaRPr lang="ko-KR" altLang="en-US" sz="700" dirty="0">
                        <a:solidFill>
                          <a:schemeClr val="tx1"/>
                        </a:solidFill>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r>
                        <a:rPr lang="ko-KR" altLang="en-US" sz="700" dirty="0">
                          <a:solidFill>
                            <a:schemeClr val="tx1"/>
                          </a:solidFill>
                          <a:latin typeface="+mn-ea"/>
                          <a:ea typeface="+mn-ea"/>
                        </a:rPr>
                        <a:t>코끼리야 그러면 안돼</a:t>
                      </a: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chemeClr val="tx1"/>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tc>
                  <a:txBody>
                    <a:bodyPr/>
                    <a:lstStyle/>
                    <a:p>
                      <a:pPr algn="l"/>
                      <a:endParaRPr lang="ko-KR" altLang="en-US" sz="700" dirty="0">
                        <a:solidFill>
                          <a:schemeClr val="tx1"/>
                        </a:solidFill>
                        <a:latin typeface="+mn-ea"/>
                        <a:ea typeface="+mn-ea"/>
                      </a:endParaRPr>
                    </a:p>
                  </a:txBody>
                  <a:tcPr marL="91443" marR="91443" marT="45722" marB="45722" anchor="ctr" horzOverflow="overflow">
                    <a:lnL w="12700" cap="flat" cmpd="sng" algn="ctr">
                      <a:solidFill>
                        <a:srgbClr val="990033"/>
                      </a:solidFill>
                      <a:prstDash val="solid"/>
                      <a:round/>
                      <a:headEnd type="none" w="med" len="med"/>
                      <a:tailEnd type="none" w="med" len="med"/>
                    </a:lnL>
                    <a:lnR w="12700" cap="flat" cmpd="sng" algn="ctr">
                      <a:solidFill>
                        <a:srgbClr val="990033"/>
                      </a:solidFill>
                      <a:prstDash val="solid"/>
                      <a:round/>
                      <a:headEnd type="none" w="med" len="med"/>
                      <a:tailEnd type="none" w="med" len="med"/>
                    </a:lnR>
                    <a:lnT w="12700" cap="flat" cmpd="sng" algn="ctr">
                      <a:solidFill>
                        <a:srgbClr val="990033"/>
                      </a:solidFill>
                      <a:prstDash val="solid"/>
                      <a:round/>
                      <a:headEnd type="none" w="med" len="med"/>
                      <a:tailEnd type="none" w="med" len="med"/>
                    </a:lnT>
                    <a:lnB w="12700" cap="flat" cmpd="sng" algn="ctr">
                      <a:solidFill>
                        <a:srgbClr val="990033"/>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27"/>
                  </a:ext>
                </a:extLst>
              </a:tr>
            </a:tbl>
          </a:graphicData>
        </a:graphic>
      </p:graphicFrame>
      <p:sp>
        <p:nvSpPr>
          <p:cNvPr id="28"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9" name="TextBox 28"/>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 name="TextBox 1"/>
          <p:cNvSpPr txBox="1"/>
          <p:nvPr/>
        </p:nvSpPr>
        <p:spPr>
          <a:xfrm>
            <a:off x="4934465" y="404664"/>
            <a:ext cx="3756454" cy="261610"/>
          </a:xfrm>
          <a:prstGeom prst="rect">
            <a:avLst/>
          </a:prstGeom>
          <a:noFill/>
        </p:spPr>
        <p:txBody>
          <a:bodyPr wrap="square" rtlCol="0">
            <a:spAutoFit/>
          </a:bodyPr>
          <a:lstStyle/>
          <a:p>
            <a:pPr algn="r"/>
            <a:r>
              <a:rPr lang="ko-KR" altLang="en-US" sz="1100" dirty="0"/>
              <a:t>붉은색은 진행했던 작품입니다</a:t>
            </a:r>
          </a:p>
        </p:txBody>
      </p:sp>
    </p:spTree>
    <p:extLst>
      <p:ext uri="{BB962C8B-B14F-4D97-AF65-F5344CB8AC3E}">
        <p14:creationId xmlns:p14="http://schemas.microsoft.com/office/powerpoint/2010/main" val="21248469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30</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247731"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숲 속의 소방관 코뿔소</a:t>
            </a:r>
          </a:p>
        </p:txBody>
      </p:sp>
      <p:sp>
        <p:nvSpPr>
          <p:cNvPr id="15" name="TextBox 8"/>
          <p:cNvSpPr txBox="1">
            <a:spLocks noChangeArrowheads="1"/>
          </p:cNvSpPr>
          <p:nvPr/>
        </p:nvSpPr>
        <p:spPr bwMode="auto">
          <a:xfrm>
            <a:off x="4490614" y="1066814"/>
            <a:ext cx="4176712"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r>
              <a:rPr lang="ko-KR" altLang="en-US" sz="1200" b="1"/>
              <a:t> </a:t>
            </a:r>
            <a:endParaRPr lang="en-US" altLang="ko-KR" sz="1200" b="1"/>
          </a:p>
          <a:p>
            <a:pPr algn="l" eaLnBrk="1" hangingPunct="1"/>
            <a:endParaRPr lang="ko-KR" altLang="en-US" sz="1200"/>
          </a:p>
          <a:p>
            <a:pPr algn="l" eaLnBrk="1" hangingPunct="1"/>
            <a:r>
              <a:rPr lang="ko-KR" altLang="en-US" sz="1200"/>
              <a:t>숲 속의 소방관 코뿔소는 연기가 나고 불이 나면 어디선가 나타나 불을 꺼 숲 속의 나무들과 동물들을 지켜준다</a:t>
            </a:r>
            <a:r>
              <a:rPr lang="en-US" altLang="ko-KR" sz="1200"/>
              <a:t>. </a:t>
            </a:r>
            <a:endParaRPr lang="ko-KR" altLang="en-US" sz="1200"/>
          </a:p>
          <a:p>
            <a:pPr algn="l" eaLnBrk="1" hangingPunct="1"/>
            <a:r>
              <a:rPr lang="ko-KR" altLang="en-US" sz="1200"/>
              <a:t>어느 날 사냥꾼이 식사를 하려고 불을 지폈는데 연기와 불꽃에 놀란 동물들이 어쩔 줄 몰라 하는데</a:t>
            </a:r>
            <a:r>
              <a:rPr lang="en-US" altLang="ko-KR" sz="1200"/>
              <a:t>... </a:t>
            </a:r>
            <a:r>
              <a:rPr lang="ko-KR" altLang="en-US" sz="1200"/>
              <a:t>마침 코뿔소가 보고는 불을 끈다</a:t>
            </a:r>
            <a:r>
              <a:rPr lang="en-US" altLang="ko-KR" sz="1200"/>
              <a:t>. </a:t>
            </a:r>
            <a:r>
              <a:rPr lang="ko-KR" altLang="en-US" sz="1200"/>
              <a:t>잠시 뒤 나타난 사냥꾼은 어린이친구들의 소행인줄 알고 불을 끄지 말라고 당부하고는 또 사라지는데</a:t>
            </a:r>
            <a:r>
              <a:rPr lang="en-US" altLang="ko-KR" sz="1200"/>
              <a:t>...</a:t>
            </a:r>
            <a:endParaRPr lang="ko-KR" altLang="en-US" sz="1200"/>
          </a:p>
          <a:p>
            <a:pPr algn="l" eaLnBrk="1" hangingPunct="1"/>
            <a:r>
              <a:rPr lang="ko-KR" altLang="en-US" sz="1200"/>
              <a:t>동물친구들이 불을 발견하고는 또다시 코뿔소를 부르는데</a:t>
            </a:r>
            <a:r>
              <a:rPr lang="en-US" altLang="ko-KR" sz="1200"/>
              <a:t>.. </a:t>
            </a:r>
            <a:r>
              <a:rPr lang="ko-KR" altLang="en-US" sz="1200"/>
              <a:t>코뿔소는 오지 않고 사냥꾼이 나타나 동물들을 불로 위협하고 하나씩 잡아간다</a:t>
            </a:r>
            <a:r>
              <a:rPr lang="en-US" altLang="ko-KR" sz="1200"/>
              <a:t>. </a:t>
            </a:r>
            <a:endParaRPr lang="ko-KR" altLang="en-US" sz="1200"/>
          </a:p>
          <a:p>
            <a:pPr algn="l" eaLnBrk="1" hangingPunct="1"/>
            <a:endParaRPr lang="en-US" altLang="ko-KR" sz="1200"/>
          </a:p>
          <a:p>
            <a:pPr algn="l" eaLnBrk="1" hangingPunct="1"/>
            <a:endParaRPr lang="en-US" altLang="ko-KR"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a:p>
          <a:p>
            <a:pPr algn="l" eaLnBrk="1" hangingPunct="1"/>
            <a:r>
              <a:rPr lang="ko-KR" altLang="en-US" sz="1200"/>
              <a:t>소방안전교육인형극</a:t>
            </a:r>
          </a:p>
          <a:p>
            <a:pPr algn="l" eaLnBrk="1" hangingPunct="1"/>
            <a:r>
              <a:rPr lang="ko-KR" altLang="en-US" sz="1200"/>
              <a:t>불이 났을 때 대처요령을 알려줍니다</a:t>
            </a:r>
            <a:r>
              <a:rPr lang="en-US" altLang="ko-KR" sz="1200"/>
              <a:t>. </a:t>
            </a:r>
            <a:endParaRPr lang="ko-KR" altLang="en-US" sz="1200"/>
          </a:p>
          <a:p>
            <a:pPr algn="l" eaLnBrk="1" hangingPunct="1"/>
            <a:r>
              <a:rPr lang="ko-KR" altLang="en-US" sz="1200"/>
              <a:t>불장난의 위험성과</a:t>
            </a:r>
            <a:r>
              <a:rPr lang="en-US" altLang="ko-KR" sz="1200"/>
              <a:t>, </a:t>
            </a:r>
            <a:r>
              <a:rPr lang="ko-KR" altLang="en-US" sz="1200"/>
              <a:t>자연보호의 경각심을 일깨워주는 시청각교육</a:t>
            </a:r>
          </a:p>
        </p:txBody>
      </p:sp>
      <p:grpSp>
        <p:nvGrpSpPr>
          <p:cNvPr id="16" name="그룹 8"/>
          <p:cNvGrpSpPr>
            <a:grpSpLocks/>
          </p:cNvGrpSpPr>
          <p:nvPr/>
        </p:nvGrpSpPr>
        <p:grpSpPr bwMode="auto">
          <a:xfrm>
            <a:off x="544089" y="1427176"/>
            <a:ext cx="3600450" cy="2879725"/>
            <a:chOff x="755576" y="2564904"/>
            <a:chExt cx="3528392" cy="2555822"/>
          </a:xfrm>
        </p:grpSpPr>
        <p:pic>
          <p:nvPicPr>
            <p:cNvPr id="17" name="그림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564904"/>
              <a:ext cx="3528392" cy="255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1844586" y="3594842"/>
              <a:ext cx="1302144" cy="307150"/>
            </a:xfrm>
            <a:prstGeom prst="rect">
              <a:avLst/>
            </a:prstGeom>
            <a:noFill/>
          </p:spPr>
          <p:txBody>
            <a:bodyPr wrap="none">
              <a:spAutoFit/>
            </a:bodyPr>
            <a:lstStyle/>
            <a:p>
              <a:pPr>
                <a:defRPr/>
              </a:pPr>
              <a:r>
                <a:rPr lang="ko-KR" altLang="en-US" sz="1400" b="1" dirty="0">
                  <a:solidFill>
                    <a:schemeClr val="bg1">
                      <a:lumMod val="50000"/>
                    </a:schemeClr>
                  </a:solidFill>
                  <a:latin typeface="굴림" pitchFamily="50" charset="-127"/>
                  <a:ea typeface="굴림" pitchFamily="50" charset="-127"/>
                </a:rPr>
                <a:t>이미지 </a:t>
              </a:r>
              <a:r>
                <a:rPr lang="ko-KR" altLang="en-US" sz="1400" b="1" dirty="0" err="1">
                  <a:solidFill>
                    <a:schemeClr val="bg1">
                      <a:lumMod val="50000"/>
                    </a:schemeClr>
                  </a:solidFill>
                  <a:latin typeface="굴림" pitchFamily="50" charset="-127"/>
                  <a:ea typeface="굴림" pitchFamily="50" charset="-127"/>
                </a:rPr>
                <a:t>준비중</a:t>
              </a:r>
              <a:endParaRPr lang="ko-KR" altLang="en-US" sz="1400" b="1" dirty="0">
                <a:solidFill>
                  <a:schemeClr val="bg1">
                    <a:lumMod val="50000"/>
                  </a:schemeClr>
                </a:solidFill>
                <a:latin typeface="굴림" pitchFamily="50" charset="-127"/>
                <a:ea typeface="굴림" pitchFamily="50" charset="-127"/>
              </a:endParaRPr>
            </a:p>
          </p:txBody>
        </p:sp>
      </p:grpSp>
    </p:spTree>
    <p:extLst>
      <p:ext uri="{BB962C8B-B14F-4D97-AF65-F5344CB8AC3E}">
        <p14:creationId xmlns:p14="http://schemas.microsoft.com/office/powerpoint/2010/main" val="848935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31</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693092"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신기한 </a:t>
            </a:r>
            <a:r>
              <a:rPr lang="ko-KR" altLang="en-US" sz="1600" b="1" dirty="0" err="1">
                <a:solidFill>
                  <a:schemeClr val="accent1"/>
                </a:solidFill>
                <a:latin typeface="맑은 고딕" pitchFamily="50" charset="-127"/>
                <a:ea typeface="맑은 고딕" pitchFamily="50" charset="-127"/>
              </a:rPr>
              <a:t>빨간모자</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568402" y="975708"/>
            <a:ext cx="4105275"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평온한 동물마을에 사냥꾼이 나타나서 동물을 잡기 위해 깊은 함정을 팝니다</a:t>
            </a:r>
            <a:r>
              <a:rPr lang="en-US" altLang="ko-KR" sz="1100"/>
              <a:t>. </a:t>
            </a:r>
            <a:r>
              <a:rPr lang="ko-KR" altLang="en-US" sz="1100"/>
              <a:t>동물마을의 의사선생님인 염소할아버지는 함정이 있는 줄도 모르고 바삐 진찰을 가다가 그만 함정에 빠져버렸답니다</a:t>
            </a:r>
            <a:r>
              <a:rPr lang="en-US" altLang="ko-KR" sz="1100"/>
              <a:t>. </a:t>
            </a:r>
          </a:p>
          <a:p>
            <a:pPr algn="l" eaLnBrk="1" hangingPunct="1"/>
            <a:r>
              <a:rPr lang="ko-KR" altLang="en-US" sz="1100"/>
              <a:t>살려달라고 큰소리를 쳐보지만 아무도 도와주지 않는군요</a:t>
            </a:r>
            <a:r>
              <a:rPr lang="en-US" altLang="ko-KR" sz="1100"/>
              <a:t>. </a:t>
            </a:r>
          </a:p>
          <a:p>
            <a:pPr algn="l" eaLnBrk="1" hangingPunct="1"/>
            <a:r>
              <a:rPr lang="ko-KR" altLang="en-US" sz="1100"/>
              <a:t>돼지도 사냥꾼이 파놓은 함정이라는 말을 듣고는 줄행랑을 쳐버리고 용감하다는 호랑이까지도 슬금슬금 사라지는군요</a:t>
            </a:r>
            <a:r>
              <a:rPr lang="en-US" altLang="ko-KR" sz="1100"/>
              <a:t>. </a:t>
            </a:r>
          </a:p>
          <a:p>
            <a:pPr algn="l" eaLnBrk="1" hangingPunct="1"/>
            <a:r>
              <a:rPr lang="ko-KR" altLang="en-US" sz="1100"/>
              <a:t>그런데 착한 원숭이는 힘이 없는데도 불구하고 할아버지를 열심히 도와 겨우 빠져 나오게 했답니다</a:t>
            </a:r>
            <a:r>
              <a:rPr lang="en-US" altLang="ko-KR" sz="1100"/>
              <a:t>. </a:t>
            </a:r>
            <a:r>
              <a:rPr lang="ko-KR" altLang="en-US" sz="1100"/>
              <a:t>고마운 염소할아버지는 감사의 뜻으로 신기한 빨간 모자를 원숭이에게 선물로 주는데 이 빨간 모자는 착한 어린이가 쓰면 힘이 </a:t>
            </a:r>
            <a:r>
              <a:rPr lang="en-US" altLang="ko-KR" sz="1100"/>
              <a:t>100</a:t>
            </a:r>
            <a:r>
              <a:rPr lang="ko-KR" altLang="en-US" sz="1100"/>
              <a:t>배나 쎄 진다는 군요</a:t>
            </a:r>
            <a:r>
              <a:rPr lang="en-US" altLang="ko-KR" sz="1100"/>
              <a:t>. </a:t>
            </a:r>
            <a:r>
              <a:rPr lang="ko-KR" altLang="en-US" sz="1100"/>
              <a:t>과연 원숭이는 이 빨간 모자를 잘 사용할 수 있을까요</a:t>
            </a:r>
            <a:r>
              <a:rPr lang="en-US" altLang="ko-KR" sz="1100"/>
              <a:t>? </a:t>
            </a:r>
          </a:p>
          <a:p>
            <a:pPr algn="l" eaLnBrk="1" hangingPunct="1"/>
            <a:r>
              <a:rPr lang="ko-KR" altLang="en-US" sz="1100"/>
              <a:t>한편 함정을 파서 아무것도 얻지 못한 사냥꾼은 자신이 함정에 숨어서 동물들을 기다리는데 돼지랑 호랑이 등 숲 속 동물들이 그만 사냥꾼에게 잡혀가게 되었어요</a:t>
            </a:r>
            <a:r>
              <a:rPr lang="en-US" altLang="ko-KR" sz="1100"/>
              <a:t>. </a:t>
            </a:r>
            <a:r>
              <a:rPr lang="ko-KR" altLang="en-US" sz="1100"/>
              <a:t>혼자 남은 원숭이는 과연 어떻게 동물친구들을 구해 낼까요</a:t>
            </a:r>
            <a:r>
              <a:rPr lang="en-US" altLang="ko-KR" sz="1100"/>
              <a:t>? </a:t>
            </a:r>
          </a:p>
          <a:p>
            <a:pPr algn="l" eaLnBrk="1" hangingPunct="1"/>
            <a:endParaRPr lang="en-US" altLang="ko-KR" sz="12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100" b="1"/>
          </a:p>
          <a:p>
            <a:pPr algn="l" eaLnBrk="1" hangingPunct="1"/>
            <a:r>
              <a:rPr lang="ko-KR" altLang="en-US" sz="1100"/>
              <a:t>춘천인형극제 출품</a:t>
            </a:r>
          </a:p>
          <a:p>
            <a:pPr algn="l" eaLnBrk="1" hangingPunct="1"/>
            <a:r>
              <a:rPr lang="ko-KR" altLang="en-US" sz="1100"/>
              <a:t>광주빛고을인형극제 초청작</a:t>
            </a:r>
          </a:p>
          <a:p>
            <a:pPr algn="l" eaLnBrk="1" hangingPunct="1"/>
            <a:r>
              <a:rPr lang="ko-KR" altLang="en-US" sz="1100"/>
              <a:t>광주국화꽃축제 초청작</a:t>
            </a:r>
          </a:p>
        </p:txBody>
      </p:sp>
      <p:pic>
        <p:nvPicPr>
          <p:cNvPr id="16" name="_x37834456" descr="EMB00000d2c22c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739" y="891571"/>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66470728" descr="EMB00000d2c22c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1014" y="3436333"/>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8382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32</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487908"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아기공룡 </a:t>
            </a:r>
            <a:r>
              <a:rPr lang="ko-KR" altLang="en-US" sz="1600" b="1" dirty="0" err="1">
                <a:solidFill>
                  <a:schemeClr val="accent1"/>
                </a:solidFill>
                <a:latin typeface="맑은 고딕" pitchFamily="50" charset="-127"/>
                <a:ea typeface="맑은 고딕" pitchFamily="50" charset="-127"/>
              </a:rPr>
              <a:t>뚜비</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410686" y="863045"/>
            <a:ext cx="4392612" cy="504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endParaRPr lang="ko-KR" altLang="en-US" sz="1200" b="1"/>
          </a:p>
          <a:p>
            <a:pPr algn="l" eaLnBrk="1" hangingPunct="1"/>
            <a:r>
              <a:rPr lang="ko-KR" altLang="en-US" sz="1100"/>
              <a:t>엄마없이 혼자 사는 아기공룡 뚜비는 친구인 꿀돼지와 호랑이와 행복하게 살고 있다</a:t>
            </a:r>
            <a:r>
              <a:rPr lang="en-US" altLang="ko-KR" sz="1100"/>
              <a:t>. </a:t>
            </a:r>
            <a:r>
              <a:rPr lang="ko-KR" altLang="en-US" sz="1100"/>
              <a:t>그러던 어느날 엄마공룡을 잡아간 사냥꾼이 나타나는데 이번에는 동물친구들을 모두 잡아가는 것이다</a:t>
            </a:r>
            <a:r>
              <a:rPr lang="en-US" altLang="ko-KR" sz="1100"/>
              <a:t>. </a:t>
            </a:r>
            <a:r>
              <a:rPr lang="ko-KR" altLang="en-US" sz="1100"/>
              <a:t>이젠 친구도 없는 뚜비는 혼자남아 울고 있는데 갑자기 땅속에서 두더지가 나타난다</a:t>
            </a:r>
            <a:r>
              <a:rPr lang="en-US" altLang="ko-KR" sz="1100"/>
              <a:t>. </a:t>
            </a:r>
            <a:r>
              <a:rPr lang="ko-KR" altLang="en-US" sz="1100"/>
              <a:t>두더지는 공룡은 얼마나 힘이쎄고 용감한지 그리고 뚜비아빠처럼 메가파워</a:t>
            </a:r>
            <a:r>
              <a:rPr lang="en-US" altLang="ko-KR" sz="1100"/>
              <a:t>(</a:t>
            </a:r>
            <a:r>
              <a:rPr lang="ko-KR" altLang="en-US" sz="1100"/>
              <a:t>힘을 북돋아주는 말</a:t>
            </a:r>
            <a:r>
              <a:rPr lang="en-US" altLang="ko-KR" sz="1100"/>
              <a:t>)</a:t>
            </a:r>
            <a:r>
              <a:rPr lang="ko-KR" altLang="en-US" sz="1100"/>
              <a:t>라고 외치면 충분히 사냥꾼을 이길수 있다고 자심감을 심어준다</a:t>
            </a:r>
            <a:r>
              <a:rPr lang="en-US" altLang="ko-KR" sz="1100"/>
              <a:t>. </a:t>
            </a:r>
            <a:r>
              <a:rPr lang="ko-KR" altLang="en-US" sz="1100"/>
              <a:t>아기공룡도 잡아다가 서커스단에 팔려는 사냥꾼은 아기공룡 뚜비의 메가파워에 그만 기절하고 동물친구들은 풀려난다</a:t>
            </a:r>
            <a:r>
              <a:rPr lang="en-US" altLang="ko-KR" sz="1100"/>
              <a:t>.</a:t>
            </a:r>
          </a:p>
          <a:p>
            <a:pPr algn="l" eaLnBrk="1" hangingPunct="1"/>
            <a:endParaRPr lang="ko-KR" altLang="en-US" sz="1100"/>
          </a:p>
          <a:p>
            <a:pPr algn="l" eaLnBrk="1" hangingPunct="1"/>
            <a:r>
              <a:rPr lang="en-US" altLang="ko-KR" sz="1200" b="1"/>
              <a:t>&lt;</a:t>
            </a:r>
            <a:r>
              <a:rPr lang="ko-KR" altLang="en-US" sz="1200" b="1"/>
              <a:t>기획의도</a:t>
            </a:r>
            <a:r>
              <a:rPr lang="en-US" altLang="ko-KR" sz="1200" b="1"/>
              <a:t>&gt;</a:t>
            </a:r>
            <a:endParaRPr lang="ko-KR" altLang="en-US" sz="1200" b="1"/>
          </a:p>
          <a:p>
            <a:pPr algn="l" eaLnBrk="1" hangingPunct="1"/>
            <a:r>
              <a:rPr lang="ko-KR" altLang="en-US" sz="1100"/>
              <a:t>이 작품은 </a:t>
            </a:r>
            <a:r>
              <a:rPr lang="en-US" altLang="ko-KR" sz="1100"/>
              <a:t>2000</a:t>
            </a:r>
            <a:r>
              <a:rPr lang="ko-KR" altLang="en-US" sz="1100"/>
              <a:t>년 초연된 이후로 많은 어린이들의 사랑을 받은 작품으로 최근 호빵아저씨가 동화책으로 발간하기도 했다</a:t>
            </a:r>
            <a:r>
              <a:rPr lang="en-US" altLang="ko-KR" sz="1100"/>
              <a:t>. </a:t>
            </a:r>
            <a:r>
              <a:rPr lang="ko-KR" altLang="en-US" sz="1100"/>
              <a:t>아무리 능력이 있다 해도 자신감이 없다면 아무 일도 할 수 없다</a:t>
            </a:r>
            <a:r>
              <a:rPr lang="en-US" altLang="ko-KR" sz="1100"/>
              <a:t>. </a:t>
            </a:r>
            <a:r>
              <a:rPr lang="ko-KR" altLang="en-US" sz="1100"/>
              <a:t>할 수 있다는 자신감과 용기야 말로 우리 어린이들이 가져야 할것 중 꼭 필요한게 아닐까</a:t>
            </a:r>
            <a:r>
              <a:rPr lang="en-US" altLang="ko-KR" sz="1100"/>
              <a:t>? </a:t>
            </a:r>
            <a:r>
              <a:rPr lang="ko-KR" altLang="en-US" sz="1100"/>
              <a:t>동물친구들의 재미있는 행동은 아이들의 모습을 그대로 나타내었다</a:t>
            </a:r>
            <a:r>
              <a:rPr lang="en-US" altLang="ko-KR" sz="1100"/>
              <a:t>. </a:t>
            </a:r>
            <a:r>
              <a:rPr lang="ko-KR" altLang="en-US" sz="1100"/>
              <a:t>등장하는 캐릭터 하나하나 어린이들이 웃으며 함께 참여하는 작품을 만들려고 노력했다</a:t>
            </a:r>
            <a:r>
              <a:rPr lang="en-US" altLang="ko-KR" sz="1100"/>
              <a:t>. </a:t>
            </a:r>
            <a:r>
              <a:rPr lang="ko-KR" altLang="en-US" sz="1100"/>
              <a:t>이 작품을 통해 아이들에게는 아기공룡 뚜비의 용기와 자신감을</a:t>
            </a:r>
            <a:r>
              <a:rPr lang="en-US" altLang="ko-KR" sz="1100"/>
              <a:t>, </a:t>
            </a:r>
            <a:r>
              <a:rPr lang="ko-KR" altLang="en-US" sz="1100"/>
              <a:t>어른들에게는 동심으로 돌아갈 수 있는 시간을 줌으로써 아이들과 부모님들이 함께 보며 공감할 수 있는 좋은 시간이 될 것이다</a:t>
            </a:r>
            <a:r>
              <a:rPr lang="en-US" altLang="ko-KR" sz="1100"/>
              <a:t>. </a:t>
            </a:r>
          </a:p>
          <a:p>
            <a:pPr algn="l" eaLnBrk="1" hangingPunct="1"/>
            <a:endParaRPr lang="ko-KR" altLang="en-US" sz="1100"/>
          </a:p>
          <a:p>
            <a:pPr algn="l" eaLnBrk="1" hangingPunct="1"/>
            <a:r>
              <a:rPr lang="en-US" altLang="ko-KR" sz="1200" b="1"/>
              <a:t>&lt;</a:t>
            </a:r>
            <a:r>
              <a:rPr lang="ko-KR" altLang="en-US" sz="1200" b="1"/>
              <a:t>작품특징</a:t>
            </a:r>
            <a:r>
              <a:rPr lang="en-US" altLang="ko-KR" sz="1200" b="1"/>
              <a:t>&gt;</a:t>
            </a:r>
            <a:endParaRPr lang="ko-KR" altLang="en-US" sz="1200" b="1"/>
          </a:p>
          <a:p>
            <a:pPr algn="l" eaLnBrk="1" hangingPunct="1"/>
            <a:r>
              <a:rPr lang="ko-KR" altLang="en-US" sz="1100"/>
              <a:t>일본이이다국제인형극제초청작</a:t>
            </a:r>
          </a:p>
          <a:p>
            <a:pPr algn="l" eaLnBrk="1" hangingPunct="1"/>
            <a:r>
              <a:rPr lang="ko-KR" altLang="en-US" sz="1100"/>
              <a:t>춘천인형극제 출품</a:t>
            </a:r>
          </a:p>
          <a:p>
            <a:pPr algn="l" eaLnBrk="1" hangingPunct="1"/>
            <a:r>
              <a:rPr lang="ko-KR" altLang="en-US" sz="1100"/>
              <a:t>경기국제인형극제 초청작</a:t>
            </a:r>
          </a:p>
          <a:p>
            <a:pPr algn="l" eaLnBrk="1" hangingPunct="1"/>
            <a:r>
              <a:rPr lang="ko-KR" altLang="en-US" sz="1100"/>
              <a:t>그림책으로 출간 유아부문베스트셀러</a:t>
            </a:r>
          </a:p>
          <a:p>
            <a:pPr algn="l" eaLnBrk="1" hangingPunct="1"/>
            <a:r>
              <a:rPr lang="ko-KR" altLang="en-US" sz="1100"/>
              <a:t>호빵아저씨 인기레파토리</a:t>
            </a:r>
          </a:p>
        </p:txBody>
      </p:sp>
      <p:pic>
        <p:nvPicPr>
          <p:cNvPr id="16" name="_x12424216" descr="EMB00000d2c22c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873" y="1005920"/>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36410672" descr="EMB00000d2c22c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2036" y="3526870"/>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9910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33</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487908"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아기사슴</a:t>
            </a:r>
            <a:r>
              <a:rPr lang="ko-KR" altLang="en-US" sz="1600" b="1" dirty="0">
                <a:solidFill>
                  <a:schemeClr val="accent1"/>
                </a:solidFill>
                <a:latin typeface="맑은 고딕" pitchFamily="50" charset="-127"/>
                <a:ea typeface="맑은 고딕" pitchFamily="50" charset="-127"/>
              </a:rPr>
              <a:t> </a:t>
            </a:r>
            <a:r>
              <a:rPr lang="ko-KR" altLang="en-US" sz="1600" b="1" dirty="0" err="1">
                <a:solidFill>
                  <a:schemeClr val="accent1"/>
                </a:solidFill>
                <a:latin typeface="맑은 고딕" pitchFamily="50" charset="-127"/>
                <a:ea typeface="맑은 고딕" pitchFamily="50" charset="-127"/>
              </a:rPr>
              <a:t>꼼지</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444524" y="877100"/>
            <a:ext cx="4248150"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endParaRPr lang="ko-KR" altLang="en-US" sz="1200" dirty="0"/>
          </a:p>
          <a:p>
            <a:pPr algn="l" eaLnBrk="1" hangingPunct="1"/>
            <a:r>
              <a:rPr lang="ko-KR" altLang="en-US" sz="1100" dirty="0"/>
              <a:t>아기사슴 </a:t>
            </a:r>
            <a:r>
              <a:rPr lang="ko-KR" altLang="en-US" sz="1100" dirty="0" err="1"/>
              <a:t>꼼지는</a:t>
            </a:r>
            <a:r>
              <a:rPr lang="ko-KR" altLang="en-US" sz="1100" dirty="0"/>
              <a:t> 친구인 꿀돼지와 함께 물고기를 잡으러 호수에 </a:t>
            </a:r>
            <a:r>
              <a:rPr lang="ko-KR" altLang="en-US" sz="1100" dirty="0" err="1"/>
              <a:t>놀러간다</a:t>
            </a:r>
            <a:r>
              <a:rPr lang="en-US" altLang="ko-KR" sz="1100" dirty="0"/>
              <a:t>. </a:t>
            </a:r>
            <a:r>
              <a:rPr lang="ko-KR" altLang="en-US" sz="1100" dirty="0" err="1"/>
              <a:t>꼼지와</a:t>
            </a:r>
            <a:r>
              <a:rPr lang="ko-KR" altLang="en-US" sz="1100" dirty="0"/>
              <a:t> 돼지는 물고기를 잡아서 기뻐하며 돼지보고 </a:t>
            </a:r>
            <a:endParaRPr lang="en-US" altLang="ko-KR" sz="1100" dirty="0"/>
          </a:p>
          <a:p>
            <a:pPr algn="l" eaLnBrk="1" hangingPunct="1"/>
            <a:r>
              <a:rPr lang="ko-KR" altLang="en-US" sz="1100" dirty="0"/>
              <a:t>물고기를 지키라고 말한 뒤 또 다시 호수로 물고기를 잡으러 간다</a:t>
            </a:r>
            <a:r>
              <a:rPr lang="en-US" altLang="ko-KR" sz="1100" dirty="0"/>
              <a:t>. </a:t>
            </a:r>
            <a:r>
              <a:rPr lang="ko-KR" altLang="en-US" sz="1100" dirty="0"/>
              <a:t>그런데</a:t>
            </a:r>
            <a:r>
              <a:rPr lang="en-US" altLang="ko-KR" sz="1100" dirty="0"/>
              <a:t>, </a:t>
            </a:r>
            <a:r>
              <a:rPr lang="ko-KR" altLang="en-US" sz="1100" dirty="0"/>
              <a:t>물고기를 괴물이 나타나서 </a:t>
            </a:r>
            <a:r>
              <a:rPr lang="ko-KR" altLang="en-US" sz="1100" dirty="0" err="1"/>
              <a:t>꼼지와</a:t>
            </a:r>
            <a:r>
              <a:rPr lang="ko-KR" altLang="en-US" sz="1100" dirty="0"/>
              <a:t> 돼지의 물고기를 빼앗아 먹는다</a:t>
            </a:r>
            <a:r>
              <a:rPr lang="en-US" altLang="ko-KR" sz="1100" dirty="0"/>
              <a:t>. </a:t>
            </a:r>
            <a:r>
              <a:rPr lang="ko-KR" altLang="en-US" sz="1100" dirty="0"/>
              <a:t>화가 난 </a:t>
            </a:r>
            <a:r>
              <a:rPr lang="ko-KR" altLang="en-US" sz="1100" dirty="0" err="1"/>
              <a:t>꼼지는</a:t>
            </a:r>
            <a:r>
              <a:rPr lang="ko-KR" altLang="en-US" sz="1100" dirty="0"/>
              <a:t> 호랑이에게 도움을 청하는데 힘이 </a:t>
            </a:r>
            <a:r>
              <a:rPr lang="ko-KR" altLang="en-US" sz="1100" dirty="0" err="1"/>
              <a:t>쎈</a:t>
            </a:r>
            <a:r>
              <a:rPr lang="ko-KR" altLang="en-US" sz="1100" dirty="0"/>
              <a:t> 호랑이도</a:t>
            </a:r>
            <a:r>
              <a:rPr lang="en-US" altLang="ko-KR" sz="1100" dirty="0"/>
              <a:t>, </a:t>
            </a:r>
            <a:r>
              <a:rPr lang="ko-KR" altLang="en-US" sz="1100" dirty="0"/>
              <a:t>괴물 </a:t>
            </a:r>
            <a:r>
              <a:rPr lang="ko-KR" altLang="en-US" sz="1100" dirty="0" err="1"/>
              <a:t>왕코구멍에게는</a:t>
            </a:r>
            <a:r>
              <a:rPr lang="ko-KR" altLang="en-US" sz="1100" dirty="0"/>
              <a:t> 어쩔 수 없다</a:t>
            </a:r>
            <a:r>
              <a:rPr lang="en-US" altLang="ko-KR" sz="1100" dirty="0"/>
              <a:t>. </a:t>
            </a:r>
            <a:r>
              <a:rPr lang="ko-KR" altLang="en-US" sz="1100" dirty="0"/>
              <a:t>동물친구들은 모두 괴물</a:t>
            </a:r>
            <a:r>
              <a:rPr lang="en-US" altLang="ko-KR" sz="1100" dirty="0"/>
              <a:t>(</a:t>
            </a:r>
            <a:r>
              <a:rPr lang="ko-KR" altLang="en-US" sz="1100" dirty="0" err="1"/>
              <a:t>왕코구멍</a:t>
            </a:r>
            <a:r>
              <a:rPr lang="en-US" altLang="ko-KR" sz="1100" dirty="0"/>
              <a:t>)</a:t>
            </a:r>
            <a:r>
              <a:rPr lang="ko-KR" altLang="en-US" sz="1100" dirty="0"/>
              <a:t>에게 잡혀가는데 책을 많이 읽는 지혜로운 아기사슴 </a:t>
            </a:r>
            <a:r>
              <a:rPr lang="ko-KR" altLang="en-US" sz="1100" dirty="0" err="1"/>
              <a:t>꼼지는</a:t>
            </a:r>
            <a:r>
              <a:rPr lang="ko-KR" altLang="en-US" sz="1100" dirty="0"/>
              <a:t> 어떻게 괴물을 혼내줄 수 있을까요</a:t>
            </a:r>
            <a:r>
              <a:rPr lang="en-US" altLang="ko-KR" sz="1100" dirty="0"/>
              <a:t>?</a:t>
            </a:r>
          </a:p>
          <a:p>
            <a:pPr algn="l" eaLnBrk="1" hangingPunct="1"/>
            <a:endParaRPr lang="ko-KR" altLang="en-US" sz="1200" dirty="0"/>
          </a:p>
          <a:p>
            <a:pPr algn="l" eaLnBrk="1" hangingPunct="1"/>
            <a:r>
              <a:rPr lang="en-US" altLang="ko-KR" sz="1200" b="1" dirty="0"/>
              <a:t>&lt;</a:t>
            </a:r>
            <a:r>
              <a:rPr lang="ko-KR" altLang="en-US" sz="1200" b="1" dirty="0"/>
              <a:t>공연특징</a:t>
            </a:r>
            <a:r>
              <a:rPr lang="en-US" altLang="ko-KR" sz="1200" b="1" dirty="0"/>
              <a:t>&gt;</a:t>
            </a:r>
            <a:endParaRPr lang="ko-KR" altLang="en-US" sz="1200" b="1" dirty="0"/>
          </a:p>
          <a:p>
            <a:pPr algn="l" eaLnBrk="1" hangingPunct="1"/>
            <a:r>
              <a:rPr lang="ko-KR" altLang="en-US" sz="1100" dirty="0"/>
              <a:t>이 작품은 이미 동화책으로 발간한 인도네시아의 전례동화이다</a:t>
            </a:r>
            <a:r>
              <a:rPr lang="en-US" altLang="ko-KR" sz="1100" dirty="0"/>
              <a:t>. </a:t>
            </a:r>
            <a:r>
              <a:rPr lang="ko-KR" altLang="en-US" sz="1100" dirty="0"/>
              <a:t>힘 </a:t>
            </a:r>
            <a:r>
              <a:rPr lang="ko-KR" altLang="en-US" sz="1100" dirty="0" err="1"/>
              <a:t>쎈</a:t>
            </a:r>
            <a:r>
              <a:rPr lang="ko-KR" altLang="en-US" sz="1100" dirty="0"/>
              <a:t> 친구들은 잘난척하지만 지혜로운 </a:t>
            </a:r>
            <a:r>
              <a:rPr lang="ko-KR" altLang="en-US" sz="1100" dirty="0" err="1"/>
              <a:t>꼼지는</a:t>
            </a:r>
            <a:r>
              <a:rPr lang="ko-KR" altLang="en-US" sz="1100" dirty="0"/>
              <a:t> 자신을 낮추어 겸손하며 위기 앞에서 침착하며 오히려 대범하기까지 하다</a:t>
            </a:r>
            <a:r>
              <a:rPr lang="en-US" altLang="ko-KR" sz="1100" dirty="0"/>
              <a:t>. </a:t>
            </a:r>
            <a:r>
              <a:rPr lang="ko-KR" altLang="en-US" sz="1100" dirty="0"/>
              <a:t>가끔 엉뚱한 행동을 하기도 하지만 어른들의 눈으로 보면 이상하고 비정상적일지 모르지만</a:t>
            </a:r>
            <a:r>
              <a:rPr lang="en-US" altLang="ko-KR" sz="1100" dirty="0"/>
              <a:t>, </a:t>
            </a:r>
            <a:r>
              <a:rPr lang="ko-KR" altLang="en-US" sz="1100" dirty="0"/>
              <a:t>아이들의 눈에는 지극히 자연스럽고 정상적이다</a:t>
            </a:r>
            <a:r>
              <a:rPr lang="en-US" altLang="ko-KR" sz="1100" dirty="0"/>
              <a:t>. </a:t>
            </a:r>
            <a:r>
              <a:rPr lang="ko-KR" altLang="en-US" sz="1100" dirty="0"/>
              <a:t>이 작품을 통해 아이들에게는 아기사슴 </a:t>
            </a:r>
            <a:r>
              <a:rPr lang="ko-KR" altLang="en-US" sz="1100" dirty="0" err="1"/>
              <a:t>꼼지를</a:t>
            </a:r>
            <a:r>
              <a:rPr lang="ko-KR" altLang="en-US" sz="1100" dirty="0"/>
              <a:t> 통해 지혜의 소중함을</a:t>
            </a:r>
            <a:r>
              <a:rPr lang="en-US" altLang="ko-KR" sz="1100" dirty="0"/>
              <a:t>, </a:t>
            </a:r>
            <a:r>
              <a:rPr lang="ko-KR" altLang="en-US" sz="1100" dirty="0"/>
              <a:t>어른들에게는 동심으로 돌아갈 수 있는 시간을 줌으로써 아이들과 부모님들이 함께 보며 공감할 수 있는 좋은 시간이 될 것이다</a:t>
            </a:r>
            <a:r>
              <a:rPr lang="en-US" altLang="ko-KR" sz="1100" dirty="0"/>
              <a:t>. </a:t>
            </a:r>
          </a:p>
          <a:p>
            <a:pPr algn="l" eaLnBrk="1" hangingPunct="1"/>
            <a:endParaRPr lang="ko-KR" altLang="en-US" sz="1200" dirty="0"/>
          </a:p>
          <a:p>
            <a:pPr algn="l" eaLnBrk="1" hangingPunct="1"/>
            <a:r>
              <a:rPr lang="en-US" altLang="ko-KR" sz="1200" b="1" dirty="0"/>
              <a:t>&lt;</a:t>
            </a:r>
            <a:r>
              <a:rPr lang="ko-KR" altLang="en-US" sz="1200" b="1" dirty="0"/>
              <a:t>작품 특징</a:t>
            </a:r>
            <a:r>
              <a:rPr lang="en-US" altLang="ko-KR" sz="1200" b="1" dirty="0"/>
              <a:t>&gt;</a:t>
            </a:r>
            <a:endParaRPr lang="ko-KR" altLang="en-US" sz="1200" b="1" dirty="0"/>
          </a:p>
          <a:p>
            <a:pPr algn="l" eaLnBrk="1" hangingPunct="1"/>
            <a:r>
              <a:rPr lang="en-US" altLang="ko-KR" sz="1100" dirty="0"/>
              <a:t>2004</a:t>
            </a:r>
            <a:r>
              <a:rPr lang="ko-KR" altLang="en-US" sz="1100" dirty="0"/>
              <a:t>년 춘천 인형극제 출품작</a:t>
            </a:r>
          </a:p>
          <a:p>
            <a:pPr algn="l" eaLnBrk="1" hangingPunct="1"/>
            <a:r>
              <a:rPr lang="en-US" altLang="ko-KR" sz="1100" dirty="0"/>
              <a:t>2005</a:t>
            </a:r>
            <a:r>
              <a:rPr lang="ko-KR" altLang="en-US" sz="1100" dirty="0"/>
              <a:t>년 일본 </a:t>
            </a:r>
            <a:r>
              <a:rPr lang="ko-KR" altLang="en-US" sz="1100" dirty="0" err="1"/>
              <a:t>이다국제인형극제</a:t>
            </a:r>
            <a:r>
              <a:rPr lang="ko-KR" altLang="en-US" sz="1100" dirty="0"/>
              <a:t> 출품작</a:t>
            </a:r>
          </a:p>
          <a:p>
            <a:pPr algn="l" eaLnBrk="1" hangingPunct="1"/>
            <a:r>
              <a:rPr lang="en-US" altLang="ko-KR" sz="1100" dirty="0"/>
              <a:t>2005</a:t>
            </a:r>
            <a:r>
              <a:rPr lang="ko-KR" altLang="en-US" sz="1100" dirty="0"/>
              <a:t>년 경기국제 인형극제 초청작</a:t>
            </a:r>
          </a:p>
          <a:p>
            <a:pPr algn="l" eaLnBrk="1" hangingPunct="1"/>
            <a:r>
              <a:rPr lang="ko-KR" altLang="en-US" sz="1100" dirty="0"/>
              <a:t>어린이 함께 호흡하며 이야기를 전개해 나가는 참여하는 인형극</a:t>
            </a:r>
          </a:p>
        </p:txBody>
      </p:sp>
      <p:pic>
        <p:nvPicPr>
          <p:cNvPr id="16" name="_x12449480" descr="EMB00000d2c22c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711" y="877100"/>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12545424" descr="EMB00000d2c22c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5874" y="3396462"/>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116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34</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830950"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역시 내가 최고야</a:t>
            </a:r>
            <a:r>
              <a:rPr lang="en-US" altLang="ko-KR" sz="1600" b="1" dirty="0">
                <a:solidFill>
                  <a:schemeClr val="accent1"/>
                </a:solidFill>
                <a:latin typeface="맑은 고딕" pitchFamily="50" charset="-127"/>
                <a:ea typeface="맑은 고딕" pitchFamily="50" charset="-127"/>
              </a:rPr>
              <a:t>!</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534700" y="1395668"/>
            <a:ext cx="410527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p>
          <a:p>
            <a:pPr algn="l" eaLnBrk="1" hangingPunct="1"/>
            <a:endParaRPr lang="ko-KR" altLang="en-US" sz="1200" dirty="0"/>
          </a:p>
          <a:p>
            <a:pPr algn="l" eaLnBrk="1" hangingPunct="1"/>
            <a:r>
              <a:rPr lang="ko-KR" altLang="en-US" sz="1200" dirty="0"/>
              <a:t>자기의 처지를 늘 불평하는 </a:t>
            </a:r>
            <a:r>
              <a:rPr lang="ko-KR" altLang="en-US" sz="1200" dirty="0" err="1"/>
              <a:t>쥐순이와</a:t>
            </a:r>
            <a:r>
              <a:rPr lang="ko-KR" altLang="en-US" sz="1200" dirty="0"/>
              <a:t> 고양이에게 </a:t>
            </a:r>
            <a:r>
              <a:rPr lang="ko-KR" altLang="en-US" sz="1200" dirty="0" err="1"/>
              <a:t>쯫기고</a:t>
            </a:r>
            <a:r>
              <a:rPr lang="ko-KR" altLang="en-US" sz="1200" dirty="0"/>
              <a:t> 음식도 숨어서 </a:t>
            </a:r>
            <a:r>
              <a:rPr lang="ko-KR" altLang="en-US" sz="1200" dirty="0" err="1"/>
              <a:t>먹어야하지만</a:t>
            </a:r>
            <a:r>
              <a:rPr lang="ko-KR" altLang="en-US" sz="1200" dirty="0"/>
              <a:t> 늘 행복한 </a:t>
            </a:r>
            <a:r>
              <a:rPr lang="ko-KR" altLang="en-US" sz="1200" dirty="0" err="1"/>
              <a:t>쥐돌이가</a:t>
            </a:r>
            <a:r>
              <a:rPr lang="ko-KR" altLang="en-US" sz="1200" dirty="0"/>
              <a:t> 살고 있었습니다</a:t>
            </a:r>
            <a:r>
              <a:rPr lang="en-US" altLang="ko-KR" sz="1200" dirty="0"/>
              <a:t>. </a:t>
            </a:r>
            <a:r>
              <a:rPr lang="ko-KR" altLang="en-US" sz="1200" dirty="0" err="1"/>
              <a:t>쥐순이는</a:t>
            </a:r>
            <a:r>
              <a:rPr lang="ko-KR" altLang="en-US" sz="1200" dirty="0"/>
              <a:t> 무서운 고양이가 된다면 세상에 </a:t>
            </a:r>
            <a:r>
              <a:rPr lang="ko-KR" altLang="en-US" sz="1200" dirty="0" err="1"/>
              <a:t>부러울게</a:t>
            </a:r>
            <a:r>
              <a:rPr lang="ko-KR" altLang="en-US" sz="1200" dirty="0"/>
              <a:t> 없다고 생각하고 하나님께 고양이가 되게 해 달라고 기도합니다</a:t>
            </a:r>
            <a:r>
              <a:rPr lang="en-US" altLang="ko-KR" sz="1200" dirty="0"/>
              <a:t>. </a:t>
            </a:r>
            <a:r>
              <a:rPr lang="ko-KR" altLang="en-US" sz="1200" dirty="0"/>
              <a:t>소원대로 고양이가 된 </a:t>
            </a:r>
            <a:r>
              <a:rPr lang="ko-KR" altLang="en-US" sz="1200" dirty="0" err="1"/>
              <a:t>쥐순이는</a:t>
            </a:r>
            <a:r>
              <a:rPr lang="ko-KR" altLang="en-US" sz="1200" dirty="0"/>
              <a:t> 행복한듯하지만 곧 멍멍이가 무섭고 멍멍이가 되면 세상에 </a:t>
            </a:r>
            <a:r>
              <a:rPr lang="ko-KR" altLang="en-US" sz="1200" dirty="0" err="1"/>
              <a:t>부러울게</a:t>
            </a:r>
            <a:r>
              <a:rPr lang="ko-KR" altLang="en-US" sz="1200" dirty="0"/>
              <a:t> 없다고 생각합니다</a:t>
            </a:r>
            <a:r>
              <a:rPr lang="en-US" altLang="ko-KR" sz="1200" dirty="0"/>
              <a:t>.</a:t>
            </a:r>
          </a:p>
          <a:p>
            <a:pPr algn="l" eaLnBrk="1" hangingPunct="1"/>
            <a:r>
              <a:rPr lang="ko-KR" altLang="en-US" sz="1200" dirty="0"/>
              <a:t>소원대로 멍멍이로 변한 </a:t>
            </a:r>
            <a:r>
              <a:rPr lang="ko-KR" altLang="en-US" sz="1200" dirty="0" err="1"/>
              <a:t>쥐순이</a:t>
            </a:r>
            <a:r>
              <a:rPr lang="en-US" altLang="ko-KR" sz="1200" dirty="0"/>
              <a:t>, </a:t>
            </a:r>
            <a:r>
              <a:rPr lang="ko-KR" altLang="en-US" sz="1200" dirty="0"/>
              <a:t>이번에는 호랑이를 무서워하고</a:t>
            </a:r>
            <a:r>
              <a:rPr lang="en-US" altLang="ko-KR" sz="1200" dirty="0"/>
              <a:t>, </a:t>
            </a:r>
            <a:r>
              <a:rPr lang="ko-KR" altLang="en-US" sz="1200" dirty="0"/>
              <a:t>소원대로 호랑이로 변하지만 이번엔 사냥꾼을 무서워합니다</a:t>
            </a:r>
            <a:r>
              <a:rPr lang="en-US" altLang="ko-KR" sz="1200" dirty="0"/>
              <a:t>. </a:t>
            </a:r>
          </a:p>
          <a:p>
            <a:pPr algn="l" eaLnBrk="1" hangingPunct="1"/>
            <a:r>
              <a:rPr lang="ko-KR" altLang="en-US" sz="1200" dirty="0"/>
              <a:t>자신의 삶을 만족하지 못하고 변하고 변한 </a:t>
            </a:r>
            <a:r>
              <a:rPr lang="ko-KR" altLang="en-US" sz="1200" dirty="0" err="1"/>
              <a:t>쥐순이는</a:t>
            </a:r>
            <a:r>
              <a:rPr lang="ko-KR" altLang="en-US" sz="1200" dirty="0"/>
              <a:t> 결국 무엇이 되었을까요</a:t>
            </a:r>
            <a:r>
              <a:rPr lang="en-US" altLang="ko-KR" sz="1200" dirty="0"/>
              <a:t>? </a:t>
            </a:r>
          </a:p>
          <a:p>
            <a:pPr algn="l" eaLnBrk="1" hangingPunct="1"/>
            <a:r>
              <a:rPr lang="ko-KR" altLang="en-US" sz="1200" dirty="0"/>
              <a:t>자</a:t>
            </a:r>
            <a:r>
              <a:rPr lang="en-US" altLang="ko-KR" sz="1200" dirty="0"/>
              <a:t>! </a:t>
            </a:r>
            <a:r>
              <a:rPr lang="ko-KR" altLang="en-US" sz="1200" dirty="0"/>
              <a:t>이 세상에서 가장 무서운 동물은 무엇인지 인형극 속으로 </a:t>
            </a:r>
            <a:r>
              <a:rPr lang="ko-KR" altLang="en-US" sz="1200" dirty="0" err="1"/>
              <a:t>놀러가</a:t>
            </a:r>
            <a:r>
              <a:rPr lang="ko-KR" altLang="en-US" sz="1200" dirty="0"/>
              <a:t> 봐요</a:t>
            </a:r>
            <a:r>
              <a:rPr lang="en-US" altLang="ko-KR" sz="1200" dirty="0"/>
              <a:t>. </a:t>
            </a:r>
          </a:p>
          <a:p>
            <a:pPr algn="l" eaLnBrk="1" hangingPunct="1"/>
            <a:endParaRPr lang="en-US" altLang="ko-KR" sz="1200" dirty="0"/>
          </a:p>
          <a:p>
            <a:pPr eaLnBrk="1" hangingPunct="1"/>
            <a:r>
              <a:rPr lang="en-US" altLang="ko-KR" sz="1200" b="1" dirty="0"/>
              <a:t>&lt;</a:t>
            </a:r>
            <a:r>
              <a:rPr lang="ko-KR" altLang="en-US" sz="1200" b="1" dirty="0"/>
              <a:t>작품특징</a:t>
            </a:r>
            <a:r>
              <a:rPr lang="en-US" altLang="ko-KR" sz="1200" b="1" dirty="0"/>
              <a:t>&gt;</a:t>
            </a:r>
          </a:p>
          <a:p>
            <a:pPr algn="l" eaLnBrk="1" hangingPunct="1"/>
            <a:endParaRPr lang="en-US" altLang="ko-KR" sz="1200" dirty="0"/>
          </a:p>
          <a:p>
            <a:pPr algn="l" eaLnBrk="1" hangingPunct="1"/>
            <a:r>
              <a:rPr lang="ko-KR" altLang="en-US" sz="1200" dirty="0"/>
              <a:t>인도전례민담을 재미있게 각색했습니다</a:t>
            </a:r>
            <a:r>
              <a:rPr lang="en-US" altLang="ko-KR" sz="1200" dirty="0"/>
              <a:t>. </a:t>
            </a:r>
          </a:p>
          <a:p>
            <a:pPr algn="l" eaLnBrk="1" hangingPunct="1"/>
            <a:r>
              <a:rPr lang="ko-KR" altLang="en-US" sz="1200" dirty="0"/>
              <a:t>행복이란 무엇인가</a:t>
            </a:r>
            <a:r>
              <a:rPr lang="en-US" altLang="ko-KR" sz="1200" dirty="0"/>
              <a:t>?</a:t>
            </a:r>
            <a:r>
              <a:rPr lang="ko-KR" altLang="en-US" sz="1200" dirty="0"/>
              <a:t>에 대한 유아적 접근을 보여주는 인형극입니다</a:t>
            </a:r>
            <a:r>
              <a:rPr lang="en-US" altLang="ko-KR" sz="1200" dirty="0"/>
              <a:t>. </a:t>
            </a:r>
            <a:r>
              <a:rPr lang="ko-KR" altLang="en-US" sz="1200" dirty="0"/>
              <a:t>환경이나 조건이 바뀌면 행복하다고 생각하지만 결국 모든 삶들은 긍정적인 모습과 부정적인 모습을 함께 가지고 있다는 것을 보여줍니다</a:t>
            </a:r>
            <a:r>
              <a:rPr lang="en-US" altLang="ko-KR" sz="1200" dirty="0"/>
              <a:t>. </a:t>
            </a:r>
          </a:p>
        </p:txBody>
      </p:sp>
      <p:pic>
        <p:nvPicPr>
          <p:cNvPr id="2" name="Picture 2" descr="E:\음악팀별자료\퓨전공연팀\1-어린이뮤지컬인형극-호빵아저씨-모여라꿈동산\인형극 출력사진 용량큰것\2016 여름학기 겔러리아 큰이미지\역시내가최고야 사진이미지.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05" y="1887446"/>
            <a:ext cx="3665618" cy="2262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415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35</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452916"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오리 한 마리가 살았는데</a:t>
            </a:r>
          </a:p>
        </p:txBody>
      </p:sp>
      <p:sp>
        <p:nvSpPr>
          <p:cNvPr id="15" name="TextBox 8"/>
          <p:cNvSpPr txBox="1">
            <a:spLocks noChangeArrowheads="1"/>
          </p:cNvSpPr>
          <p:nvPr/>
        </p:nvSpPr>
        <p:spPr bwMode="auto">
          <a:xfrm>
            <a:off x="4339392" y="951168"/>
            <a:ext cx="4262759"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r>
              <a:rPr lang="ko-KR" altLang="en-US" sz="1200" b="1" dirty="0"/>
              <a:t> </a:t>
            </a:r>
            <a:endParaRPr lang="en-US" altLang="ko-KR" sz="1200" b="1" dirty="0"/>
          </a:p>
          <a:p>
            <a:pPr algn="l"/>
            <a:endParaRPr lang="ko-KR" altLang="en-US" sz="1200" dirty="0"/>
          </a:p>
          <a:p>
            <a:pPr algn="l"/>
            <a:r>
              <a:rPr lang="ko-KR" altLang="en-US" sz="1200" dirty="0"/>
              <a:t>게으름뱅이 농장아저씨는 아침마다 동물들에게 밥을 주는 것을 너무 귀찮아한다</a:t>
            </a:r>
            <a:r>
              <a:rPr lang="en-US" altLang="ko-KR" sz="1200" dirty="0"/>
              <a:t>. </a:t>
            </a:r>
            <a:r>
              <a:rPr lang="ko-KR" altLang="en-US" sz="1200" dirty="0"/>
              <a:t>누구를 시킬까 물어 봐도 딱히 적당한 동물이 없는지라 들에 나가서 동물 한 마리를 잡아 일을 부리려 고한다</a:t>
            </a:r>
            <a:r>
              <a:rPr lang="en-US" altLang="ko-KR" sz="1200" dirty="0"/>
              <a:t>. </a:t>
            </a:r>
            <a:r>
              <a:rPr lang="ko-KR" altLang="en-US" sz="1200" dirty="0"/>
              <a:t>마침내 오리 한 마리를 잡아 일을 시키는데 처음에는 엉뚱하게 하지만 제법 일을 잘하는 오리</a:t>
            </a:r>
            <a:r>
              <a:rPr lang="en-US" altLang="ko-KR" sz="1200" dirty="0"/>
              <a:t>. </a:t>
            </a:r>
            <a:endParaRPr lang="ko-KR" altLang="en-US" sz="1200" dirty="0"/>
          </a:p>
          <a:p>
            <a:pPr algn="l"/>
            <a:r>
              <a:rPr lang="ko-KR" altLang="en-US" sz="1200" dirty="0"/>
              <a:t>흡족한 농부는 늦잠에 낮잠에 먹고 자고 먹고 자고 하는 일이라고는 그저 </a:t>
            </a:r>
            <a:r>
              <a:rPr lang="en-US" altLang="ko-KR" sz="1200" dirty="0"/>
              <a:t>"</a:t>
            </a:r>
            <a:r>
              <a:rPr lang="ko-KR" altLang="en-US" sz="1200" dirty="0"/>
              <a:t>오리</a:t>
            </a:r>
            <a:r>
              <a:rPr lang="en-US" altLang="ko-KR" sz="1200" dirty="0"/>
              <a:t>! </a:t>
            </a:r>
            <a:r>
              <a:rPr lang="ko-KR" altLang="en-US" sz="1200" dirty="0"/>
              <a:t>일은 잘 되가나</a:t>
            </a:r>
            <a:r>
              <a:rPr lang="en-US" altLang="ko-KR" sz="1200" dirty="0"/>
              <a:t>!!" </a:t>
            </a:r>
            <a:r>
              <a:rPr lang="ko-KR" altLang="en-US" sz="1200" dirty="0"/>
              <a:t>라며 소리치는 것뿐이다</a:t>
            </a:r>
            <a:r>
              <a:rPr lang="en-US" altLang="ko-KR" sz="1200" dirty="0"/>
              <a:t>. </a:t>
            </a:r>
            <a:r>
              <a:rPr lang="ko-KR" altLang="en-US" sz="1200" dirty="0"/>
              <a:t>농장의 동물친구들은 게으름뱅이 농부를 혼내고 오리를 도와주려고 하는데</a:t>
            </a:r>
            <a:r>
              <a:rPr lang="en-US" altLang="ko-KR" sz="1200" dirty="0"/>
              <a:t>... </a:t>
            </a:r>
            <a:endParaRPr lang="ko-KR" altLang="en-US" sz="1200" dirty="0"/>
          </a:p>
          <a:p>
            <a:pPr algn="l" eaLnBrk="1" hangingPunct="1"/>
            <a:endParaRPr lang="en-US" altLang="ko-KR" sz="1200" b="1" dirty="0"/>
          </a:p>
          <a:p>
            <a:pPr algn="l" eaLnBrk="1" hangingPunct="1"/>
            <a:r>
              <a:rPr lang="en-US" altLang="ko-KR" sz="1200" b="1" dirty="0"/>
              <a:t>&lt;</a:t>
            </a:r>
            <a:r>
              <a:rPr lang="ko-KR" altLang="en-US" sz="1200" b="1" dirty="0"/>
              <a:t>작품특징</a:t>
            </a:r>
            <a:r>
              <a:rPr lang="en-US" altLang="ko-KR" sz="1200" b="1" dirty="0"/>
              <a:t>&gt;</a:t>
            </a:r>
          </a:p>
          <a:p>
            <a:pPr algn="l"/>
            <a:endParaRPr lang="ko-KR" altLang="en-US" sz="1200" dirty="0"/>
          </a:p>
          <a:p>
            <a:pPr algn="l"/>
            <a:r>
              <a:rPr lang="ko-KR" altLang="en-US" sz="1200" dirty="0" err="1"/>
              <a:t>마당놀이식</a:t>
            </a:r>
            <a:r>
              <a:rPr lang="ko-KR" altLang="en-US" sz="1200" dirty="0"/>
              <a:t> 상호 호응인형극 </a:t>
            </a:r>
          </a:p>
          <a:p>
            <a:pPr algn="l"/>
            <a:r>
              <a:rPr lang="ko-KR" altLang="en-US" sz="1200" dirty="0"/>
              <a:t>동물친구들이 많이 등장해 </a:t>
            </a:r>
            <a:r>
              <a:rPr lang="ko-KR" altLang="en-US" sz="1200" dirty="0" err="1"/>
              <a:t>영유아친구들도</a:t>
            </a:r>
            <a:r>
              <a:rPr lang="ko-KR" altLang="en-US" sz="1200" dirty="0"/>
              <a:t> 잘 봅니다</a:t>
            </a:r>
            <a:r>
              <a:rPr lang="en-US" altLang="ko-KR" sz="1200" dirty="0"/>
              <a:t>. </a:t>
            </a:r>
            <a:endParaRPr lang="ko-KR" altLang="en-US" sz="1200" dirty="0"/>
          </a:p>
          <a:p>
            <a:pPr algn="l"/>
            <a:r>
              <a:rPr lang="ko-KR" altLang="en-US" sz="1200" dirty="0"/>
              <a:t>약한 힘을 서로 모야 큰일을 해낸다는 협동심을 일깨워줍니다</a:t>
            </a:r>
            <a:r>
              <a:rPr lang="en-US" altLang="ko-KR" sz="1200" dirty="0"/>
              <a:t>. </a:t>
            </a:r>
            <a:endParaRPr lang="ko-KR" altLang="en-US" sz="1200" dirty="0"/>
          </a:p>
          <a:p>
            <a:pPr algn="l"/>
            <a:r>
              <a:rPr lang="en-US" altLang="ko-KR" sz="1200" dirty="0"/>
              <a:t>2012</a:t>
            </a:r>
            <a:r>
              <a:rPr lang="ko-KR" altLang="en-US" sz="1200" dirty="0"/>
              <a:t>년 춘천인형극제 출품작</a:t>
            </a:r>
          </a:p>
        </p:txBody>
      </p:sp>
      <p:pic>
        <p:nvPicPr>
          <p:cNvPr id="16" name="_x273056560" descr="EMB00000e8024ea"/>
          <p:cNvPicPr>
            <a:picLocks noChangeAspect="1" noChangeArrowheads="1"/>
          </p:cNvPicPr>
          <p:nvPr/>
        </p:nvPicPr>
        <p:blipFill>
          <a:blip r:embed="rId3" cstate="print"/>
          <a:srcRect/>
          <a:stretch>
            <a:fillRect/>
          </a:stretch>
        </p:blipFill>
        <p:spPr bwMode="auto">
          <a:xfrm>
            <a:off x="609264" y="1781009"/>
            <a:ext cx="3554412" cy="2190750"/>
          </a:xfrm>
          <a:prstGeom prst="rect">
            <a:avLst/>
          </a:prstGeom>
          <a:noFill/>
        </p:spPr>
      </p:pic>
    </p:spTree>
    <p:extLst>
      <p:ext uri="{BB962C8B-B14F-4D97-AF65-F5344CB8AC3E}">
        <p14:creationId xmlns:p14="http://schemas.microsoft.com/office/powerpoint/2010/main" val="3510166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36</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693092"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오즈와 </a:t>
            </a:r>
            <a:r>
              <a:rPr lang="ko-KR" altLang="en-US" sz="1600" b="1" dirty="0" err="1">
                <a:solidFill>
                  <a:schemeClr val="accent1"/>
                </a:solidFill>
                <a:latin typeface="맑은 고딕" pitchFamily="50" charset="-127"/>
                <a:ea typeface="맑은 고딕" pitchFamily="50" charset="-127"/>
              </a:rPr>
              <a:t>깔깔마녀</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535494" y="1066814"/>
            <a:ext cx="4105275"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개구장이 오즈는 할아버지의 마법지팡이를 가지고 장난치다가 그만 부러뜨리고 만다</a:t>
            </a:r>
            <a:r>
              <a:rPr lang="en-US" altLang="ko-KR" sz="1100"/>
              <a:t>. </a:t>
            </a:r>
            <a:endParaRPr lang="ko-KR" altLang="en-US" sz="1100"/>
          </a:p>
          <a:p>
            <a:pPr algn="l" eaLnBrk="1" hangingPunct="1"/>
            <a:r>
              <a:rPr lang="ko-KR" altLang="en-US" sz="1100"/>
              <a:t>마법지팡이 안에는 심술쟁이 깔깔마녀를 가두어 두었는데 세상으로 나오게 된다</a:t>
            </a:r>
            <a:r>
              <a:rPr lang="en-US" altLang="ko-KR" sz="1100"/>
              <a:t>. </a:t>
            </a:r>
            <a:endParaRPr lang="ko-KR" altLang="en-US" sz="1100"/>
          </a:p>
          <a:p>
            <a:pPr algn="l" eaLnBrk="1" hangingPunct="1"/>
            <a:r>
              <a:rPr lang="ko-KR" altLang="en-US" sz="1100"/>
              <a:t>마녀는 눈에 거슬리는 모든 것들을 사과로 만들어 버리는데 특히 착한 어린이들을 사과로 만든다</a:t>
            </a:r>
            <a:r>
              <a:rPr lang="en-US" altLang="ko-KR" sz="1100"/>
              <a:t>.</a:t>
            </a:r>
            <a:endParaRPr lang="ko-KR" altLang="en-US" sz="1100"/>
          </a:p>
          <a:p>
            <a:pPr algn="l" eaLnBrk="1" hangingPunct="1"/>
            <a:r>
              <a:rPr lang="ko-KR" altLang="en-US" sz="1100"/>
              <a:t>이에 놀란 오즈는 할아버지의 꾸중이 무서워 숲 속으로 숨어버리고 할아버지는 애타게 오즈를 찾는다</a:t>
            </a:r>
            <a:r>
              <a:rPr lang="en-US" altLang="ko-KR" sz="1100"/>
              <a:t>.</a:t>
            </a:r>
            <a:endParaRPr lang="ko-KR" altLang="en-US" sz="1100"/>
          </a:p>
          <a:p>
            <a:pPr algn="l" eaLnBrk="1" hangingPunct="1"/>
            <a:r>
              <a:rPr lang="ko-KR" altLang="en-US" sz="1100"/>
              <a:t>오즈의 할아버지는 마녀와 대결을 벌이지만 지팡이가 없어 지게 되고 마녀는 세상모두를 손아귀에 넣겠다며 돌아다닌다</a:t>
            </a:r>
            <a:r>
              <a:rPr lang="en-US" altLang="ko-KR" sz="1100"/>
              <a:t>. </a:t>
            </a:r>
          </a:p>
          <a:p>
            <a:pPr algn="l" eaLnBrk="1" hangingPunct="1"/>
            <a:r>
              <a:rPr lang="ko-KR" altLang="en-US" sz="1100"/>
              <a:t>마녀가 가장 싫어하는 것은 착한 어린이들의 박수소리인데 관객들은 오즈에게 이 사실을 알려주려고 하지만 오즈는 도망 다니기에만 급급하다</a:t>
            </a:r>
            <a:r>
              <a:rPr lang="en-US" altLang="ko-KR" sz="1100"/>
              <a:t>. </a:t>
            </a:r>
            <a:r>
              <a:rPr lang="ko-KR" altLang="en-US" sz="1100"/>
              <a:t>과연 오즈가 깔깔마녀를 물리칠 수 있을까</a:t>
            </a:r>
            <a:r>
              <a:rPr lang="en-US" altLang="ko-KR" sz="1100"/>
              <a:t>?</a:t>
            </a:r>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b="1"/>
          </a:p>
          <a:p>
            <a:pPr algn="l" eaLnBrk="1" hangingPunct="1"/>
            <a:r>
              <a:rPr lang="ko-KR" altLang="en-US" sz="1100"/>
              <a:t>착한 어린이의 박수소리를 싫어하는 마녀를 이기기 위해 어린이들이 함께 다짐하고 주인공 오즈를 돕는 이야기 구조로 참여할 수밖에 없는 인형극</a:t>
            </a:r>
            <a:r>
              <a:rPr lang="en-US" altLang="ko-KR" sz="1100"/>
              <a:t>. </a:t>
            </a:r>
          </a:p>
          <a:p>
            <a:pPr algn="l" eaLnBrk="1" hangingPunct="1"/>
            <a:r>
              <a:rPr lang="ko-KR" altLang="en-US" sz="1100"/>
              <a:t>부모님의 만족도가 아주 높으며 관람후기에 아이들의 행동이 바뀌었다며 감사하다는 이야기가 많습니다</a:t>
            </a:r>
            <a:r>
              <a:rPr lang="en-US" altLang="ko-KR" sz="1100"/>
              <a:t>. </a:t>
            </a:r>
            <a:endParaRPr lang="ko-KR" altLang="en-US" sz="1100"/>
          </a:p>
          <a:p>
            <a:pPr algn="l" eaLnBrk="1" hangingPunct="1"/>
            <a:r>
              <a:rPr lang="ko-KR" altLang="en-US" sz="1100"/>
              <a:t>마녀를 코믹하게 그려내어 무섭지 않아 유아도 관람가능 </a:t>
            </a:r>
          </a:p>
        </p:txBody>
      </p:sp>
      <p:pic>
        <p:nvPicPr>
          <p:cNvPr id="16" name="_x12499280" descr="EMB00000d2c22c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244" y="887426"/>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36625360" descr="EMB00000d2c22c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7" y="3443301"/>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784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37</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288080"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은혜 모르는 호랑이 </a:t>
            </a:r>
            <a:r>
              <a:rPr lang="en-US" altLang="ko-KR" sz="1600" b="1" dirty="0">
                <a:solidFill>
                  <a:schemeClr val="accent1"/>
                </a:solidFill>
                <a:latin typeface="맑은 고딕" pitchFamily="50" charset="-127"/>
                <a:ea typeface="맑은 고딕" pitchFamily="50" charset="-127"/>
              </a:rPr>
              <a:t>(</a:t>
            </a:r>
            <a:r>
              <a:rPr lang="ko-KR" altLang="en-US" sz="1600" b="1" dirty="0">
                <a:solidFill>
                  <a:schemeClr val="accent1"/>
                </a:solidFill>
                <a:latin typeface="맑은 고딕" pitchFamily="50" charset="-127"/>
                <a:ea typeface="맑은 고딕" pitchFamily="50" charset="-127"/>
              </a:rPr>
              <a:t>토끼의 재판</a:t>
            </a:r>
            <a:r>
              <a:rPr lang="en-US" altLang="ko-KR" sz="1600" b="1" dirty="0">
                <a:solidFill>
                  <a:schemeClr val="accent1"/>
                </a:solidFill>
                <a:latin typeface="맑은 고딕" pitchFamily="50" charset="-127"/>
                <a:ea typeface="맑은 고딕" pitchFamily="50" charset="-127"/>
              </a:rPr>
              <a:t>)</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601375" y="1118128"/>
            <a:ext cx="4105275" cy="423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 </a:t>
            </a:r>
          </a:p>
          <a:p>
            <a:pPr algn="l" eaLnBrk="1" hangingPunct="1"/>
            <a:endParaRPr lang="ko-KR" altLang="en-US" sz="1200" b="1"/>
          </a:p>
          <a:p>
            <a:pPr algn="l" eaLnBrk="1" hangingPunct="1"/>
            <a:r>
              <a:rPr lang="ko-KR" altLang="en-US" sz="1100"/>
              <a:t>사람을 잡아먹는 나쁜 호랑이가 마을로 내려와 동물들을 잡아가자 용감한 사냥꾼이 산속에 호랑이를 잡으려고 들어간다</a:t>
            </a:r>
            <a:r>
              <a:rPr lang="en-US" altLang="ko-KR" sz="1100"/>
              <a:t>. </a:t>
            </a:r>
            <a:r>
              <a:rPr lang="ko-KR" altLang="en-US" sz="1100"/>
              <a:t>하지만 힘쎈호랑이에게 당하고는 꾀를 내어 함정을 파둔다</a:t>
            </a:r>
            <a:r>
              <a:rPr lang="en-US" altLang="ko-KR" sz="1100"/>
              <a:t>. </a:t>
            </a:r>
            <a:r>
              <a:rPr lang="ko-KR" altLang="en-US" sz="1100"/>
              <a:t>돼지가 지나가려다가 친구들이 알려줘 함정에 빠지는걸 모면하지만 호랑이는 친구들이 알려주는대로 갔다가 함정에 빠진다</a:t>
            </a:r>
            <a:r>
              <a:rPr lang="en-US" altLang="ko-KR" sz="1100"/>
              <a:t>. </a:t>
            </a:r>
            <a:r>
              <a:rPr lang="ko-KR" altLang="en-US" sz="1100"/>
              <a:t>혼자서 나오려고 애를 쓰지만 나올수 없다</a:t>
            </a:r>
            <a:r>
              <a:rPr lang="en-US" altLang="ko-KR" sz="1100"/>
              <a:t>. </a:t>
            </a:r>
            <a:r>
              <a:rPr lang="ko-KR" altLang="en-US" sz="1100"/>
              <a:t>마침 나무하러가던 돌쇠가 호랑이를 발견하고는 호랑이의 딱한 사정을 듣고 구해준다</a:t>
            </a:r>
            <a:r>
              <a:rPr lang="en-US" altLang="ko-KR" sz="1100"/>
              <a:t>. </a:t>
            </a:r>
            <a:r>
              <a:rPr lang="ko-KR" altLang="en-US" sz="1100"/>
              <a:t>함정에서 나온 호랑이는 조금전의 모습은 온데간데 없이 구해준 돌쇠를 잡아먹게다하니</a:t>
            </a:r>
            <a:r>
              <a:rPr lang="en-US" altLang="ko-KR" sz="1100"/>
              <a:t>. </a:t>
            </a:r>
            <a:r>
              <a:rPr lang="ko-KR" altLang="en-US" sz="1100"/>
              <a:t>억울한 돌쇠는 나무에게 황소에게 재판을 청하지만 사람들이 은혜를 모른다며 호랑이의 손을 들어준다</a:t>
            </a:r>
            <a:r>
              <a:rPr lang="en-US" altLang="ko-KR" sz="1100"/>
              <a:t>. </a:t>
            </a:r>
            <a:r>
              <a:rPr lang="ko-KR" altLang="en-US" sz="1100"/>
              <a:t>호랑이는 웃으며 잡아먹으려는 순간</a:t>
            </a:r>
            <a:r>
              <a:rPr lang="en-US" altLang="ko-KR" sz="1100"/>
              <a:t>. </a:t>
            </a:r>
            <a:r>
              <a:rPr lang="ko-KR" altLang="en-US" sz="1100"/>
              <a:t>마지막으로 토끼가 지나다가 이광경을 보고는 명재판을 벌이는데</a:t>
            </a:r>
            <a:r>
              <a:rPr lang="en-US" altLang="ko-KR" sz="1100"/>
              <a:t>... </a:t>
            </a:r>
            <a:endParaRPr lang="ko-KR" altLang="en-US" sz="1100"/>
          </a:p>
          <a:p>
            <a:pPr algn="l" eaLnBrk="1" hangingPunct="1"/>
            <a:r>
              <a:rPr lang="ko-KR" altLang="en-US" sz="1100"/>
              <a:t>자 토끼는 어떤 판결을 내릴까요</a:t>
            </a:r>
            <a:r>
              <a:rPr lang="en-US" altLang="ko-KR" sz="1100"/>
              <a:t>? </a:t>
            </a:r>
            <a:r>
              <a:rPr lang="ko-KR" altLang="en-US" sz="1100"/>
              <a:t>은혜모르는 호랑이는 어떻게 될까요</a:t>
            </a:r>
            <a:r>
              <a:rPr lang="en-US" altLang="ko-KR" sz="1100"/>
              <a:t>?</a:t>
            </a:r>
          </a:p>
          <a:p>
            <a:pPr algn="l" eaLnBrk="1" hangingPunct="1"/>
            <a:endParaRPr lang="en-US" altLang="ko-KR" sz="11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b="1"/>
          </a:p>
          <a:p>
            <a:pPr algn="l" eaLnBrk="1" hangingPunct="1"/>
            <a:r>
              <a:rPr lang="en-US" altLang="ko-KR" sz="1100"/>
              <a:t>2003</a:t>
            </a:r>
            <a:r>
              <a:rPr lang="ko-KR" altLang="en-US" sz="1100"/>
              <a:t>년 초연</a:t>
            </a:r>
            <a:r>
              <a:rPr lang="en-US" altLang="ko-KR" sz="1100"/>
              <a:t>. 1</a:t>
            </a:r>
            <a:r>
              <a:rPr lang="ko-KR" altLang="en-US" sz="1100"/>
              <a:t>인인형극</a:t>
            </a:r>
            <a:r>
              <a:rPr lang="en-US" altLang="ko-KR" sz="1100"/>
              <a:t>. </a:t>
            </a:r>
            <a:r>
              <a:rPr lang="ko-KR" altLang="en-US" sz="1100"/>
              <a:t>국악과 어울어진 한마당</a:t>
            </a:r>
            <a:r>
              <a:rPr lang="en-US" altLang="ko-KR" sz="1100"/>
              <a:t>. </a:t>
            </a:r>
            <a:endParaRPr lang="ko-KR" altLang="en-US" sz="1100"/>
          </a:p>
          <a:p>
            <a:pPr algn="l" eaLnBrk="1" hangingPunct="1"/>
            <a:r>
              <a:rPr lang="ko-KR" altLang="en-US" sz="1100"/>
              <a:t>춘천인형극축제 출품작 </a:t>
            </a:r>
          </a:p>
          <a:p>
            <a:pPr algn="l" eaLnBrk="1" hangingPunct="1"/>
            <a:r>
              <a:rPr lang="ko-KR" altLang="en-US" sz="1100"/>
              <a:t>광주빛고을인형극제 초청작</a:t>
            </a:r>
          </a:p>
          <a:p>
            <a:pPr algn="l" eaLnBrk="1" hangingPunct="1"/>
            <a:r>
              <a:rPr lang="ko-KR" altLang="en-US" sz="1100"/>
              <a:t>광주국화꽃축제 초청작</a:t>
            </a:r>
          </a:p>
        </p:txBody>
      </p:sp>
      <p:pic>
        <p:nvPicPr>
          <p:cNvPr id="16" name="_x12447720" descr="EMB00000d2c22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362" y="878415"/>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36072656" descr="EMB00000d2c22b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6825" y="3421590"/>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5280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38</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020379"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이럴땐</a:t>
            </a:r>
            <a:r>
              <a:rPr lang="ko-KR" altLang="en-US" sz="1600" b="1" dirty="0">
                <a:solidFill>
                  <a:schemeClr val="accent1"/>
                </a:solidFill>
                <a:latin typeface="맑은 고딕" pitchFamily="50" charset="-127"/>
                <a:ea typeface="맑은 고딕" pitchFamily="50" charset="-127"/>
              </a:rPr>
              <a:t> 싫다고 말해요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성교육</a:t>
            </a:r>
          </a:p>
        </p:txBody>
      </p:sp>
      <p:sp>
        <p:nvSpPr>
          <p:cNvPr id="15" name="TextBox 8"/>
          <p:cNvSpPr txBox="1">
            <a:spLocks noChangeArrowheads="1"/>
          </p:cNvSpPr>
          <p:nvPr/>
        </p:nvSpPr>
        <p:spPr bwMode="auto">
          <a:xfrm>
            <a:off x="4488974" y="959870"/>
            <a:ext cx="4203700"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짱구</a:t>
            </a:r>
            <a:r>
              <a:rPr lang="en-US" altLang="ko-KR" sz="1100"/>
              <a:t>(</a:t>
            </a:r>
            <a:r>
              <a:rPr lang="ko-KR" altLang="en-US" sz="1100"/>
              <a:t>가칭</a:t>
            </a:r>
            <a:r>
              <a:rPr lang="en-US" altLang="ko-KR" sz="1100"/>
              <a:t>)</a:t>
            </a:r>
            <a:r>
              <a:rPr lang="ko-KR" altLang="en-US" sz="1100"/>
              <a:t>와 친구들은 유치원에서 선생님에게 유괴와 성폭행예방에 대한 교육을 받는다</a:t>
            </a:r>
            <a:r>
              <a:rPr lang="en-US" altLang="ko-KR" sz="1100"/>
              <a:t>. </a:t>
            </a:r>
          </a:p>
          <a:p>
            <a:pPr algn="l" eaLnBrk="1" hangingPunct="1"/>
            <a:r>
              <a:rPr lang="ko-KR" altLang="en-US" sz="1100"/>
              <a:t>실제상황이라고 생각하며 역할놀이를 펼치는데 뒤죽박죽 엉망이 되어 유치원 선생님은 많이 걱정한다</a:t>
            </a:r>
            <a:r>
              <a:rPr lang="en-US" altLang="ko-KR" sz="1100"/>
              <a:t>. </a:t>
            </a:r>
            <a:r>
              <a:rPr lang="ko-KR" altLang="en-US" sz="1100"/>
              <a:t>다음날 엄마를 따라 나온 유리</a:t>
            </a:r>
            <a:r>
              <a:rPr lang="en-US" altLang="ko-KR" sz="1100"/>
              <a:t>(</a:t>
            </a:r>
            <a:r>
              <a:rPr lang="ko-KR" altLang="en-US" sz="1100"/>
              <a:t>가칭</a:t>
            </a:r>
            <a:r>
              <a:rPr lang="en-US" altLang="ko-KR" sz="1100"/>
              <a:t>)</a:t>
            </a:r>
            <a:r>
              <a:rPr lang="ko-KR" altLang="en-US" sz="1100"/>
              <a:t>는 백화점에서 그만 엄마를 잃어 버리고 만다</a:t>
            </a:r>
            <a:r>
              <a:rPr lang="en-US" altLang="ko-KR" sz="1100"/>
              <a:t>. </a:t>
            </a:r>
            <a:r>
              <a:rPr lang="ko-KR" altLang="en-US" sz="1100"/>
              <a:t>당황한 유리에게 누군가 접근해 엄마를 찾아 주겠다며 따라오라고 한다</a:t>
            </a:r>
            <a:r>
              <a:rPr lang="en-US" altLang="ko-KR" sz="1100"/>
              <a:t>. </a:t>
            </a:r>
            <a:r>
              <a:rPr lang="ko-KR" altLang="en-US" sz="1100"/>
              <a:t>하지만 부모님과 선생님에게 배우대로 행동한 유리 엄마를 찾게 된다</a:t>
            </a:r>
            <a:r>
              <a:rPr lang="en-US" altLang="ko-KR" sz="1100"/>
              <a:t>. </a:t>
            </a:r>
            <a:r>
              <a:rPr lang="ko-KR" altLang="en-US" sz="1100"/>
              <a:t>공원에서 놀고 있는 철수에게 수상한 아저씨가 다가와 엄마가 위급하니 빨리 병원으로 같이 가자고 하는데 철수도 선생님에게 배운대로 행동해 위기를 모면한다</a:t>
            </a:r>
            <a:r>
              <a:rPr lang="en-US" altLang="ko-KR" sz="1100"/>
              <a:t>. </a:t>
            </a:r>
            <a:r>
              <a:rPr lang="ko-KR" altLang="en-US" sz="1100"/>
              <a:t>훈이 또한 위기에 처하지만 교육 받은데로 행동해 어려움을 피할 수 있었다</a:t>
            </a:r>
            <a:r>
              <a:rPr lang="en-US" altLang="ko-KR" sz="1100"/>
              <a:t>. </a:t>
            </a:r>
          </a:p>
          <a:p>
            <a:pPr algn="l" eaLnBrk="1" hangingPunct="1"/>
            <a:r>
              <a:rPr lang="ko-KR" altLang="en-US" sz="1100"/>
              <a:t>하지만 문제는 짱구다</a:t>
            </a:r>
            <a:r>
              <a:rPr lang="en-US" altLang="ko-KR" sz="1100"/>
              <a:t>. </a:t>
            </a:r>
            <a:r>
              <a:rPr lang="ko-KR" altLang="en-US" sz="1100"/>
              <a:t>짱구는 엉뚱하게 유괴 되지만 어리석은 유괴범은 짱구에게 속고 경찰의 도움을 받아 위기를 넘긴다</a:t>
            </a:r>
            <a:r>
              <a:rPr lang="en-US" altLang="ko-KR" sz="1100"/>
              <a:t>.</a:t>
            </a:r>
          </a:p>
          <a:p>
            <a:pPr algn="l" eaLnBrk="1" hangingPunct="1"/>
            <a:r>
              <a:rPr lang="ko-KR" altLang="en-US" sz="1100"/>
              <a:t>성추행범이 나타나 유리를 표적으로 삼고 유리는 차분하게 배운대로 행동해 성추행범으로부터 몸을 지킬 수 있게 되어 집으로 돌아와 있었던 일을 모두 엄마에게 이야기해 성추행범은 경찰에 잡혀가게 된다</a:t>
            </a:r>
            <a:r>
              <a:rPr lang="en-US" altLang="ko-KR" sz="1100"/>
              <a:t>. </a:t>
            </a:r>
            <a:r>
              <a:rPr lang="ko-KR" altLang="en-US" sz="1100"/>
              <a:t>다음날 모두들 유치원에 모여 있었던 일을 이야기하며 아이들에게 주의사항을 다시 한번 당부한다</a:t>
            </a:r>
            <a:r>
              <a:rPr lang="en-US" altLang="ko-KR" sz="1100"/>
              <a:t>. </a:t>
            </a:r>
          </a:p>
        </p:txBody>
      </p:sp>
      <p:pic>
        <p:nvPicPr>
          <p:cNvPr id="16" name="_x90264992" descr="EMB000009d81aaa"/>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374" y="1274195"/>
            <a:ext cx="3600450"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978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39</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020379"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이럴땐</a:t>
            </a:r>
            <a:r>
              <a:rPr lang="ko-KR" altLang="en-US" sz="1600" b="1" dirty="0">
                <a:solidFill>
                  <a:schemeClr val="accent1"/>
                </a:solidFill>
                <a:latin typeface="맑은 고딕" pitchFamily="50" charset="-127"/>
                <a:ea typeface="맑은 고딕" pitchFamily="50" charset="-127"/>
              </a:rPr>
              <a:t> 싫다고 말해요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성교육</a:t>
            </a:r>
          </a:p>
        </p:txBody>
      </p:sp>
      <p:sp>
        <p:nvSpPr>
          <p:cNvPr id="15" name="TextBox 8"/>
          <p:cNvSpPr txBox="1">
            <a:spLocks noChangeArrowheads="1"/>
          </p:cNvSpPr>
          <p:nvPr/>
        </p:nvSpPr>
        <p:spPr bwMode="auto">
          <a:xfrm>
            <a:off x="4293400" y="1113884"/>
            <a:ext cx="4268787"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공연특징</a:t>
            </a:r>
            <a:r>
              <a:rPr lang="en-US" altLang="ko-KR" sz="1200" b="1"/>
              <a:t>&gt;</a:t>
            </a:r>
          </a:p>
          <a:p>
            <a:pPr algn="l" eaLnBrk="1" hangingPunct="1"/>
            <a:endParaRPr lang="ko-KR" altLang="en-US" sz="1200" b="1"/>
          </a:p>
          <a:p>
            <a:pPr algn="l" eaLnBrk="1" hangingPunct="1"/>
            <a:r>
              <a:rPr lang="ko-KR" altLang="en-US" sz="1100"/>
              <a:t>연일 보도로 접하는 어린이 유괴와 성추행 성폭행사건들로 인해 자녀를 둔 부모님은 자녀의 눈높이에 맞는 안전교육과 성교육이 절실한 상황입니다</a:t>
            </a:r>
            <a:r>
              <a:rPr lang="en-US" altLang="ko-KR" sz="1100"/>
              <a:t>. </a:t>
            </a:r>
          </a:p>
          <a:p>
            <a:pPr algn="l" eaLnBrk="1" hangingPunct="1"/>
            <a:r>
              <a:rPr lang="ko-KR" altLang="en-US" sz="1100"/>
              <a:t>이에 재미있는 뮤지컬을 통해 어린이들이 자연스럽게 성에 대해 알고 성폭력이 무엇인지</a:t>
            </a:r>
            <a:r>
              <a:rPr lang="en-US" altLang="ko-KR" sz="1100"/>
              <a:t>, </a:t>
            </a:r>
            <a:r>
              <a:rPr lang="ko-KR" altLang="en-US" sz="1100"/>
              <a:t>어떻게 대처해야 하는지 등에 대해 배울 수 있도록 모여라꿈동산이 더욱 재미있고 완벽하게 무대에 재현했습니다</a:t>
            </a:r>
            <a:r>
              <a:rPr lang="en-US" altLang="ko-KR" sz="1100"/>
              <a:t>. </a:t>
            </a:r>
            <a:endParaRPr lang="ko-KR" altLang="en-US" sz="1100"/>
          </a:p>
          <a:p>
            <a:pPr algn="l" eaLnBrk="1" hangingPunct="1"/>
            <a:r>
              <a:rPr lang="ko-KR" altLang="en-US" sz="1100"/>
              <a:t>우리주변에서 흔히 일어나며 부모님들께서 한번쯤 걱정했던 상황을 현실감 있게 재현했으며 결정적인 위기 상황에 정지모드로 변해 진행자가 나와 아이들에게 상황에 맞는 대처방법을 설명해 관객이 같이 참여하는 뮤지컬을 꾸며 보았습니다</a:t>
            </a:r>
            <a:r>
              <a:rPr lang="en-US" altLang="ko-KR" sz="1100"/>
              <a:t>. </a:t>
            </a:r>
            <a:r>
              <a:rPr lang="ko-KR" altLang="en-US" sz="1100"/>
              <a:t>뮤지컬을 다 보고  나갈때는 비슷한 상황에 어떻게 대처해야 하는지 확실히 알게 되며 또한 모여라꿈동산만의 웃음에 젖어 행복해 할 것입니다</a:t>
            </a:r>
            <a:r>
              <a:rPr lang="en-US" altLang="ko-KR" sz="1100"/>
              <a:t>. </a:t>
            </a:r>
            <a:endParaRPr lang="ko-KR" altLang="en-US" sz="1100"/>
          </a:p>
        </p:txBody>
      </p:sp>
      <p:pic>
        <p:nvPicPr>
          <p:cNvPr id="16" name="_x90100624" descr="EMB000009d81aab"/>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25" y="1013871"/>
            <a:ext cx="360045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8082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474028" cy="338554"/>
          </a:xfrm>
          <a:prstGeom prst="rect">
            <a:avLst/>
          </a:prstGeom>
          <a:noFill/>
        </p:spPr>
        <p:txBody>
          <a:bodyPr wrap="none">
            <a:spAutoFit/>
          </a:bodyPr>
          <a:lstStyle/>
          <a:p>
            <a:pPr fontAlgn="base">
              <a:spcBef>
                <a:spcPct val="0"/>
              </a:spcBef>
              <a:spcAft>
                <a:spcPct val="0"/>
              </a:spcAft>
              <a:defRPr/>
            </a:pPr>
            <a:r>
              <a:rPr lang="en-US" altLang="ko-KR" sz="1600" b="1" dirty="0">
                <a:solidFill>
                  <a:schemeClr val="accent1"/>
                </a:solidFill>
                <a:latin typeface="맑은 고딕" pitchFamily="50" charset="-127"/>
                <a:ea typeface="맑은 고딕" pitchFamily="50" charset="-127"/>
              </a:rPr>
              <a:t>Bossy Ellie Elephant – </a:t>
            </a:r>
            <a:r>
              <a:rPr lang="ko-KR" altLang="en-US" sz="1600" b="1" dirty="0">
                <a:solidFill>
                  <a:schemeClr val="accent1"/>
                </a:solidFill>
                <a:latin typeface="맑은 고딕" pitchFamily="50" charset="-127"/>
                <a:ea typeface="맑은 고딕" pitchFamily="50" charset="-127"/>
              </a:rPr>
              <a:t>영어 인형극</a:t>
            </a:r>
          </a:p>
        </p:txBody>
      </p:sp>
      <p:sp>
        <p:nvSpPr>
          <p:cNvPr id="15" name="TextBox 8"/>
          <p:cNvSpPr txBox="1">
            <a:spLocks noChangeArrowheads="1"/>
          </p:cNvSpPr>
          <p:nvPr/>
        </p:nvSpPr>
        <p:spPr bwMode="auto">
          <a:xfrm>
            <a:off x="4530731" y="1233502"/>
            <a:ext cx="4103688" cy="441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 </a:t>
            </a:r>
          </a:p>
          <a:p>
            <a:pPr algn="l" eaLnBrk="1" hangingPunct="1"/>
            <a:endParaRPr lang="ko-KR" altLang="en-US" sz="1200" b="1"/>
          </a:p>
          <a:p>
            <a:pPr algn="l" eaLnBrk="1" hangingPunct="1"/>
            <a:r>
              <a:rPr lang="ko-KR" altLang="en-US" sz="1100"/>
              <a:t>이것저것 친구들에게 잔소리를 하며 명령을 하는 엘리</a:t>
            </a:r>
            <a:r>
              <a:rPr lang="en-US" altLang="ko-KR" sz="1100"/>
              <a:t>(</a:t>
            </a:r>
            <a:r>
              <a:rPr lang="ko-KR" altLang="en-US" sz="1100"/>
              <a:t>코끼리</a:t>
            </a:r>
            <a:r>
              <a:rPr lang="en-US" altLang="ko-KR" sz="1100"/>
              <a:t>)</a:t>
            </a:r>
            <a:r>
              <a:rPr lang="ko-KR" altLang="en-US" sz="1100"/>
              <a:t>가 오늘도 만나는 친구들에게 참견을 하며 명령조로 거만하게 말합니다</a:t>
            </a:r>
            <a:r>
              <a:rPr lang="en-US" altLang="ko-KR" sz="1100"/>
              <a:t>. </a:t>
            </a:r>
            <a:r>
              <a:rPr lang="ko-KR" altLang="en-US" sz="1100"/>
              <a:t>고릴라는 엘리의 잔소리를 피해 도망치다가 생쥐와 부딧혀 넘어지고 엘리는 조심성이 없다고 또 잔소리를 하고는 사라집니다</a:t>
            </a:r>
            <a:r>
              <a:rPr lang="en-US" altLang="ko-KR" sz="1100"/>
              <a:t>.</a:t>
            </a:r>
            <a:endParaRPr lang="ko-KR" altLang="en-US" sz="1100"/>
          </a:p>
          <a:p>
            <a:pPr algn="l" eaLnBrk="1" hangingPunct="1"/>
            <a:r>
              <a:rPr lang="ko-KR" altLang="en-US" sz="1100"/>
              <a:t>참다 못한 동물친구들은 어떻게 해야 엘리의 나쁜 버릇을 고쳐줄까 고민을 하다 엘리를 위한 파티를 열기로 합니다</a:t>
            </a:r>
            <a:r>
              <a:rPr lang="en-US" altLang="ko-KR" sz="1100"/>
              <a:t>. </a:t>
            </a:r>
            <a:r>
              <a:rPr lang="ko-KR" altLang="en-US" sz="1100"/>
              <a:t>파티장소에서 엘리에게 하고 싶은 말을 조심스럽게 꺼냅니다</a:t>
            </a:r>
            <a:r>
              <a:rPr lang="en-US" altLang="ko-KR" sz="1100"/>
              <a:t>. </a:t>
            </a:r>
            <a:r>
              <a:rPr lang="ko-KR" altLang="en-US" sz="1100"/>
              <a:t>엘리는 모두의 사랑에 감동해 자신의 잘못을 뉘우치게 됩니다</a:t>
            </a:r>
            <a:r>
              <a:rPr lang="en-US" altLang="ko-KR" sz="1100"/>
              <a:t>. </a:t>
            </a:r>
          </a:p>
          <a:p>
            <a:pPr algn="l" eaLnBrk="1" hangingPunct="1"/>
            <a:endParaRPr lang="en-US" altLang="ko-KR" sz="12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b="1"/>
          </a:p>
          <a:p>
            <a:pPr algn="l" eaLnBrk="1" hangingPunct="1"/>
            <a:r>
              <a:rPr lang="en-US" altLang="ko-KR" sz="1100"/>
              <a:t>100% </a:t>
            </a:r>
            <a:r>
              <a:rPr lang="ko-KR" altLang="en-US" sz="1100"/>
              <a:t>원어민 성우들의 녹음으로 진행됩니다</a:t>
            </a:r>
            <a:r>
              <a:rPr lang="en-US" altLang="ko-KR" sz="1100"/>
              <a:t>. </a:t>
            </a:r>
            <a:endParaRPr lang="ko-KR" altLang="en-US" sz="1100"/>
          </a:p>
          <a:p>
            <a:pPr algn="l" eaLnBrk="1" hangingPunct="1"/>
            <a:r>
              <a:rPr lang="en-US" altLang="ko-KR" sz="1100"/>
              <a:t>15</a:t>
            </a:r>
            <a:r>
              <a:rPr lang="ko-KR" altLang="en-US" sz="1100"/>
              <a:t>분 공연이며 재미있는 요소들이 많아서 유아</a:t>
            </a:r>
            <a:r>
              <a:rPr lang="en-US" altLang="ko-KR" sz="1100"/>
              <a:t>~ </a:t>
            </a:r>
            <a:r>
              <a:rPr lang="ko-KR" altLang="en-US" sz="1100"/>
              <a:t>초등학생까지 잘 봅니다</a:t>
            </a:r>
            <a:r>
              <a:rPr lang="en-US" altLang="ko-KR" sz="1100"/>
              <a:t>. </a:t>
            </a:r>
            <a:endParaRPr lang="ko-KR" altLang="en-US" sz="1100"/>
          </a:p>
          <a:p>
            <a:pPr algn="l" eaLnBrk="1" hangingPunct="1"/>
            <a:r>
              <a:rPr lang="en-US" altLang="ko-KR" sz="1100"/>
              <a:t>00</a:t>
            </a:r>
            <a:r>
              <a:rPr lang="ko-KR" altLang="en-US" sz="1100"/>
              <a:t>영어사 납품한 작품으로 노래와 재미있는 음향효과를 많아 지루하지 않습니다</a:t>
            </a:r>
            <a:r>
              <a:rPr lang="en-US" altLang="ko-KR" sz="1100"/>
              <a:t>. </a:t>
            </a:r>
            <a:r>
              <a:rPr lang="ko-KR" altLang="en-US" sz="1100"/>
              <a:t>영어를 잘 몰라도 재미있게 볼수 있는 영어 인형극 호빵아저씨가 직접 제작했으며 영어유치원</a:t>
            </a:r>
            <a:r>
              <a:rPr lang="en-US" altLang="ko-KR" sz="1100"/>
              <a:t>, </a:t>
            </a:r>
            <a:r>
              <a:rPr lang="ko-KR" altLang="en-US" sz="1100"/>
              <a:t>영어어린이집에서 인기가 높습니다</a:t>
            </a:r>
            <a:r>
              <a:rPr lang="en-US" altLang="ko-KR" sz="1100"/>
              <a:t>. </a:t>
            </a:r>
            <a:r>
              <a:rPr lang="ko-KR" altLang="en-US" sz="1100"/>
              <a:t>자신의 영어실력을 테스트 할 수 있습니다</a:t>
            </a:r>
            <a:r>
              <a:rPr lang="en-US" altLang="ko-KR" sz="1100"/>
              <a:t>. </a:t>
            </a:r>
            <a:endParaRPr lang="ko-KR" altLang="en-US" sz="1100"/>
          </a:p>
          <a:p>
            <a:pPr algn="l" eaLnBrk="1" hangingPunct="1"/>
            <a:r>
              <a:rPr lang="ko-KR" altLang="en-US" sz="1100"/>
              <a:t>공연이 끝난 후 공연에 관련된 퀴즈를 진행해 선물을 주기도합니다</a:t>
            </a:r>
            <a:r>
              <a:rPr lang="en-US" altLang="ko-KR" sz="1100"/>
              <a:t>. </a:t>
            </a:r>
            <a:r>
              <a:rPr lang="ko-KR" altLang="en-US" sz="1100"/>
              <a:t>공연 시작전 레크레이션과 매직으로 주의집중 시킵니다</a:t>
            </a:r>
            <a:r>
              <a:rPr lang="en-US" altLang="ko-KR" sz="1100"/>
              <a:t>. </a:t>
            </a:r>
            <a:endParaRPr lang="ko-KR" altLang="en-US" sz="1100"/>
          </a:p>
        </p:txBody>
      </p:sp>
      <p:pic>
        <p:nvPicPr>
          <p:cNvPr id="16" name="_x90118032" descr="EMB000009d81ab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94" y="1066814"/>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89888496" descr="EMB000009d81ab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1756" y="3633802"/>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1084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40</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4748416"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이럴땐</a:t>
            </a:r>
            <a:r>
              <a:rPr lang="ko-KR" altLang="en-US" sz="1600" b="1" dirty="0">
                <a:solidFill>
                  <a:schemeClr val="accent1"/>
                </a:solidFill>
                <a:latin typeface="맑은 고딕" pitchFamily="50" charset="-127"/>
                <a:ea typeface="맑은 고딕" pitchFamily="50" charset="-127"/>
              </a:rPr>
              <a:t> 싫다고 말해요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유괴</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성폭행 예방 인형극</a:t>
            </a:r>
          </a:p>
        </p:txBody>
      </p:sp>
      <p:sp>
        <p:nvSpPr>
          <p:cNvPr id="15" name="TextBox 7"/>
          <p:cNvSpPr txBox="1">
            <a:spLocks noChangeArrowheads="1"/>
          </p:cNvSpPr>
          <p:nvPr/>
        </p:nvSpPr>
        <p:spPr bwMode="auto">
          <a:xfrm>
            <a:off x="395294" y="1066814"/>
            <a:ext cx="410527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 거 리</a:t>
            </a:r>
            <a:r>
              <a:rPr lang="en-US" altLang="ko-KR" sz="1200" b="1" dirty="0"/>
              <a:t>&gt;</a:t>
            </a:r>
            <a:endParaRPr lang="ko-KR" altLang="en-US" sz="1200" dirty="0"/>
          </a:p>
          <a:p>
            <a:pPr algn="l" eaLnBrk="1" hangingPunct="1"/>
            <a:endParaRPr lang="en-US" altLang="ko-KR" sz="1200" dirty="0"/>
          </a:p>
          <a:p>
            <a:pPr algn="l" eaLnBrk="1" hangingPunct="1"/>
            <a:r>
              <a:rPr lang="ko-KR" altLang="en-US" sz="1200" dirty="0" err="1"/>
              <a:t>아기양과</a:t>
            </a:r>
            <a:r>
              <a:rPr lang="ko-KR" altLang="en-US" sz="1200" dirty="0"/>
              <a:t> 동물친구들은 유치원에서 선생님에게 유괴와 성폭행예방에 대한 교육을 받는다</a:t>
            </a:r>
            <a:r>
              <a:rPr lang="en-US" altLang="ko-KR" sz="1200" dirty="0"/>
              <a:t>. </a:t>
            </a:r>
            <a:r>
              <a:rPr lang="ko-KR" altLang="en-US" sz="1200" dirty="0"/>
              <a:t>실제 상황이라고 생각하며 역할놀이를 펼치는데 뒤죽박죽 엉망이 되어 유치원 선생님은 많이 걱정한다</a:t>
            </a:r>
            <a:r>
              <a:rPr lang="en-US" altLang="ko-KR" sz="1200" dirty="0"/>
              <a:t>. </a:t>
            </a:r>
            <a:r>
              <a:rPr lang="ko-KR" altLang="en-US" sz="1200" dirty="0"/>
              <a:t>다음날 엄마를 따라 나온 </a:t>
            </a:r>
            <a:r>
              <a:rPr lang="ko-KR" altLang="en-US" sz="1200" dirty="0" err="1"/>
              <a:t>아기양은</a:t>
            </a:r>
            <a:r>
              <a:rPr lang="ko-KR" altLang="en-US" sz="1200" dirty="0"/>
              <a:t> 백화점에서 그만 엄마를 잃어 버리고 만다</a:t>
            </a:r>
            <a:r>
              <a:rPr lang="en-US" altLang="ko-KR" sz="1200" dirty="0"/>
              <a:t>. </a:t>
            </a:r>
            <a:r>
              <a:rPr lang="ko-KR" altLang="en-US" sz="1200" dirty="0"/>
              <a:t>당황한 유리에게 누군가 접근해 엄마를 찾아 주겠다며 따라오라고 한다</a:t>
            </a:r>
            <a:r>
              <a:rPr lang="en-US" altLang="ko-KR" sz="1200" dirty="0"/>
              <a:t>. </a:t>
            </a:r>
            <a:r>
              <a:rPr lang="ko-KR" altLang="en-US" sz="1200" dirty="0"/>
              <a:t>하지만 부모님과 선생님에게 </a:t>
            </a:r>
            <a:r>
              <a:rPr lang="ko-KR" altLang="en-US" sz="1200" dirty="0" err="1"/>
              <a:t>배운대로</a:t>
            </a:r>
            <a:r>
              <a:rPr lang="ko-KR" altLang="en-US" sz="1200" dirty="0"/>
              <a:t> 행동한 </a:t>
            </a:r>
            <a:r>
              <a:rPr lang="ko-KR" altLang="en-US" sz="1200" dirty="0" err="1"/>
              <a:t>아기양은</a:t>
            </a:r>
            <a:r>
              <a:rPr lang="ko-KR" altLang="en-US" sz="1200" dirty="0"/>
              <a:t> 엄마를 찾게 된다</a:t>
            </a:r>
            <a:r>
              <a:rPr lang="en-US" altLang="ko-KR" sz="1200" dirty="0"/>
              <a:t>. </a:t>
            </a:r>
          </a:p>
          <a:p>
            <a:pPr algn="l" eaLnBrk="1" hangingPunct="1"/>
            <a:endParaRPr lang="en-US" altLang="ko-KR" sz="1200" dirty="0"/>
          </a:p>
          <a:p>
            <a:pPr algn="l" eaLnBrk="1" hangingPunct="1"/>
            <a:r>
              <a:rPr lang="ko-KR" altLang="en-US" sz="1200" dirty="0"/>
              <a:t>공원에서 놀고있는 원숭이에게 수상한 아저씨가 다가와 엄마가 </a:t>
            </a:r>
            <a:r>
              <a:rPr lang="ko-KR" altLang="en-US" sz="1200" dirty="0" err="1"/>
              <a:t>위급하니</a:t>
            </a:r>
            <a:r>
              <a:rPr lang="ko-KR" altLang="en-US" sz="1200" dirty="0"/>
              <a:t> 빨리 병원으로 같이 가자고 하는데 원숭이도 선생님에게 </a:t>
            </a:r>
            <a:r>
              <a:rPr lang="ko-KR" altLang="en-US" sz="1200" dirty="0" err="1"/>
              <a:t>배운대로</a:t>
            </a:r>
            <a:r>
              <a:rPr lang="ko-KR" altLang="en-US" sz="1200" dirty="0"/>
              <a:t> 행동해 위기를 모면한다</a:t>
            </a:r>
            <a:r>
              <a:rPr lang="en-US" altLang="ko-KR" sz="1200" dirty="0"/>
              <a:t>. </a:t>
            </a:r>
            <a:r>
              <a:rPr lang="ko-KR" altLang="en-US" sz="1200" dirty="0" err="1"/>
              <a:t>성추행범이</a:t>
            </a:r>
            <a:r>
              <a:rPr lang="ko-KR" altLang="en-US" sz="1200" dirty="0"/>
              <a:t> 나타나 </a:t>
            </a:r>
            <a:r>
              <a:rPr lang="ko-KR" altLang="en-US" sz="1200" dirty="0" err="1"/>
              <a:t>아기양을</a:t>
            </a:r>
            <a:r>
              <a:rPr lang="ko-KR" altLang="en-US" sz="1200" dirty="0"/>
              <a:t> 표적으로 삼고 접근하는데 </a:t>
            </a:r>
            <a:r>
              <a:rPr lang="ko-KR" altLang="en-US" sz="1200" dirty="0" err="1"/>
              <a:t>아기양은</a:t>
            </a:r>
            <a:r>
              <a:rPr lang="ko-KR" altLang="en-US" sz="1200" dirty="0"/>
              <a:t> 차분하게 </a:t>
            </a:r>
            <a:r>
              <a:rPr lang="ko-KR" altLang="en-US" sz="1200" dirty="0" err="1"/>
              <a:t>배운대로</a:t>
            </a:r>
            <a:r>
              <a:rPr lang="ko-KR" altLang="en-US" sz="1200" dirty="0"/>
              <a:t> 행동해 성추행범으로부터 몸을 지킬 수 있게 되어 집으로 돌아와 있었던 일을 모두 엄마에게 이야기해 </a:t>
            </a:r>
            <a:r>
              <a:rPr lang="ko-KR" altLang="en-US" sz="1200" dirty="0" err="1"/>
              <a:t>성추행범은</a:t>
            </a:r>
            <a:r>
              <a:rPr lang="ko-KR" altLang="en-US" sz="1200" dirty="0"/>
              <a:t> 호랑이경찰에게 잡혀가게 된다</a:t>
            </a:r>
            <a:r>
              <a:rPr lang="en-US" altLang="ko-KR" sz="1200" dirty="0"/>
              <a:t>. </a:t>
            </a:r>
            <a:r>
              <a:rPr lang="ko-KR" altLang="en-US" sz="1200" dirty="0"/>
              <a:t>다음날 모두들 모여 있었던 일을 이야기하며 아이들에게 주의사항을 다시 한번 당부한다</a:t>
            </a:r>
            <a:r>
              <a:rPr lang="en-US" altLang="ko-KR" sz="1200" dirty="0"/>
              <a:t>. </a:t>
            </a:r>
            <a:endParaRPr lang="ko-KR" altLang="en-US" sz="1200" dirty="0"/>
          </a:p>
        </p:txBody>
      </p:sp>
      <p:sp>
        <p:nvSpPr>
          <p:cNvPr id="16" name="TextBox 8"/>
          <p:cNvSpPr txBox="1">
            <a:spLocks noChangeArrowheads="1"/>
          </p:cNvSpPr>
          <p:nvPr/>
        </p:nvSpPr>
        <p:spPr bwMode="auto">
          <a:xfrm>
            <a:off x="4643444" y="2916252"/>
            <a:ext cx="4105275"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기획의도</a:t>
            </a:r>
            <a:r>
              <a:rPr lang="en-US" altLang="ko-KR" sz="1200" b="1"/>
              <a:t>&gt;</a:t>
            </a:r>
          </a:p>
          <a:p>
            <a:pPr algn="l" eaLnBrk="1" hangingPunct="1"/>
            <a:r>
              <a:rPr lang="ko-KR" altLang="en-US" sz="1200" b="1"/>
              <a:t> </a:t>
            </a:r>
            <a:endParaRPr lang="ko-KR" altLang="en-US" sz="1200"/>
          </a:p>
          <a:p>
            <a:pPr algn="l" eaLnBrk="1" hangingPunct="1"/>
            <a:r>
              <a:rPr lang="ko-KR" altLang="en-US" sz="1200"/>
              <a:t>연일 보도로 접하는 어린이 유괴와 성추행 성폭행사건들로 인해 자녀를 둔 부모님은 자녀의 눈높이에 맞는 안전교육과 성교육이 절실한 상황입니다</a:t>
            </a:r>
            <a:r>
              <a:rPr lang="en-US" altLang="ko-KR" sz="1200"/>
              <a:t>. </a:t>
            </a:r>
            <a:r>
              <a:rPr lang="ko-KR" altLang="en-US" sz="1200"/>
              <a:t>이에 재미있는 뮤지컬을 통해 어린이들이 자연스럽게 성에 대해 알고 성폭력이 무엇인지</a:t>
            </a:r>
            <a:r>
              <a:rPr lang="en-US" altLang="ko-KR" sz="1200"/>
              <a:t>, </a:t>
            </a:r>
            <a:r>
              <a:rPr lang="ko-KR" altLang="en-US" sz="1200"/>
              <a:t>어떻게 대처해야 하는지 등에 대해 배울 수 있도록 극단 친구친구가 더욱 재미있고 완벽하게 무대에 재현했습니다</a:t>
            </a:r>
            <a:r>
              <a:rPr lang="en-US" altLang="ko-KR" sz="1200"/>
              <a:t>. </a:t>
            </a:r>
          </a:p>
          <a:p>
            <a:pPr algn="l" eaLnBrk="1" hangingPunct="1"/>
            <a:endParaRPr lang="ko-KR" altLang="en-US" sz="1200"/>
          </a:p>
          <a:p>
            <a:pPr algn="l" eaLnBrk="1" hangingPunct="1"/>
            <a:r>
              <a:rPr lang="ko-KR" altLang="en-US" sz="1200"/>
              <a:t>우리주변에서 흔히 일어나며 부모님들께서 한번쯤 걱정했던 상황을 현실감 있게 재현했으며 결정적인 위기 상황에 정지모드로 변해 진행자가 나와 아이들에게 상황에 맞는 대처방법을 설명해 관객이 같이 참여하는 뮤지컬을 꾸며보았습니다</a:t>
            </a:r>
            <a:r>
              <a:rPr lang="en-US" altLang="ko-KR" sz="1200"/>
              <a:t>. </a:t>
            </a:r>
            <a:r>
              <a:rPr lang="ko-KR" altLang="en-US" sz="1200"/>
              <a:t>뮤지컬을 다 보고 나갈때는 비슷한 상황에 어떻게 대처해야 하는지 확실히 알게 되며 또한 웃음에 젖어 행복할것입니다</a:t>
            </a:r>
            <a:r>
              <a:rPr lang="en-US" altLang="ko-KR" sz="1200"/>
              <a:t>. </a:t>
            </a:r>
            <a:endParaRPr lang="ko-KR" altLang="en-US" sz="1200"/>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366" y="955054"/>
            <a:ext cx="3205258" cy="176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9128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41</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525050"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좁쌀 </a:t>
            </a:r>
            <a:r>
              <a:rPr lang="ko-KR" altLang="en-US" sz="1600" b="1" dirty="0" err="1">
                <a:solidFill>
                  <a:schemeClr val="accent1"/>
                </a:solidFill>
                <a:latin typeface="맑은 고딕" pitchFamily="50" charset="-127"/>
                <a:ea typeface="맑은 고딕" pitchFamily="50" charset="-127"/>
              </a:rPr>
              <a:t>한톨로</a:t>
            </a:r>
            <a:r>
              <a:rPr lang="ko-KR" altLang="en-US" sz="1600" b="1" dirty="0">
                <a:solidFill>
                  <a:schemeClr val="accent1"/>
                </a:solidFill>
                <a:latin typeface="맑은 고딕" pitchFamily="50" charset="-127"/>
                <a:ea typeface="맑은 고딕" pitchFamily="50" charset="-127"/>
              </a:rPr>
              <a:t> 장가 든 </a:t>
            </a:r>
            <a:r>
              <a:rPr lang="ko-KR" altLang="en-US" sz="1600" b="1" dirty="0" err="1">
                <a:solidFill>
                  <a:schemeClr val="accent1"/>
                </a:solidFill>
                <a:latin typeface="맑은 고딕" pitchFamily="50" charset="-127"/>
                <a:ea typeface="맑은 고딕" pitchFamily="50" charset="-127"/>
              </a:rPr>
              <a:t>돌쇠</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390232" y="1340884"/>
            <a:ext cx="4065587"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endParaRPr lang="ko-KR" altLang="en-US" sz="1200" b="1" dirty="0"/>
          </a:p>
          <a:p>
            <a:pPr algn="l" eaLnBrk="1" hangingPunct="1"/>
            <a:endParaRPr lang="en-US" altLang="ko-KR" sz="1200" dirty="0"/>
          </a:p>
          <a:p>
            <a:pPr fontAlgn="base" latinLnBrk="0"/>
            <a:r>
              <a:rPr lang="ko-KR" altLang="en-US" sz="1200" dirty="0"/>
              <a:t>가난하지만 총명한 총각이 장가를 </a:t>
            </a:r>
            <a:r>
              <a:rPr lang="ko-KR" altLang="en-US" sz="1200" dirty="0" err="1"/>
              <a:t>들려하지만</a:t>
            </a:r>
            <a:r>
              <a:rPr lang="ko-KR" altLang="en-US" sz="1200" dirty="0"/>
              <a:t> 전 재산은 좁쌀 </a:t>
            </a:r>
            <a:r>
              <a:rPr lang="ko-KR" altLang="en-US" sz="1200" dirty="0" err="1"/>
              <a:t>한톨뿐이었다</a:t>
            </a:r>
            <a:r>
              <a:rPr lang="en-US" altLang="ko-KR" sz="1200" dirty="0"/>
              <a:t>. </a:t>
            </a:r>
            <a:r>
              <a:rPr lang="ko-KR" altLang="en-US" sz="1200" dirty="0"/>
              <a:t>마을 사람들은 가난해서 장가들지 못할 것이라고 했지만 총각은 큰 소리 치며 꼭 장가들 것 이라고 말하고는 길을 떠난다</a:t>
            </a:r>
            <a:r>
              <a:rPr lang="en-US" altLang="ko-KR" sz="1200" dirty="0"/>
              <a:t>. </a:t>
            </a:r>
            <a:r>
              <a:rPr lang="ko-KR" altLang="en-US" sz="1200" dirty="0"/>
              <a:t>주막에 도착한 총각은 좁쌀 </a:t>
            </a:r>
            <a:r>
              <a:rPr lang="ko-KR" altLang="en-US" sz="1200" dirty="0" err="1"/>
              <a:t>한톨을</a:t>
            </a:r>
            <a:r>
              <a:rPr lang="ko-KR" altLang="en-US" sz="1200" dirty="0"/>
              <a:t> 조심스럽게 꺼내며 주인장에게 귀한 것이니 잘 보관해 달라고 말한 뒤 잠을 잔다</a:t>
            </a:r>
            <a:r>
              <a:rPr lang="en-US" altLang="ko-KR" sz="1200" dirty="0"/>
              <a:t>. </a:t>
            </a:r>
            <a:r>
              <a:rPr lang="ko-KR" altLang="en-US" sz="1200" dirty="0"/>
              <a:t>아침에 일어나서 좁쌀을 찾으니 그만 쥐가 먹었다지 뭔가</a:t>
            </a:r>
            <a:r>
              <a:rPr lang="en-US" altLang="ko-KR" sz="1200" dirty="0"/>
              <a:t>!!</a:t>
            </a:r>
            <a:endParaRPr lang="ko-KR" altLang="en-US" sz="1200" dirty="0"/>
          </a:p>
          <a:p>
            <a:pPr fontAlgn="base" latinLnBrk="0"/>
            <a:r>
              <a:rPr lang="ko-KR" altLang="en-US" sz="1200" dirty="0"/>
              <a:t>할 수 없이 그 쥐를 잡아서는 길을 떠나는데 다음 주막에선 고양이가 그 쥐를 잡아먹고</a:t>
            </a:r>
            <a:r>
              <a:rPr lang="en-US" altLang="ko-KR" sz="1200" dirty="0"/>
              <a:t>, </a:t>
            </a:r>
            <a:r>
              <a:rPr lang="ko-KR" altLang="en-US" sz="1200" dirty="0"/>
              <a:t>결국 고양이를 안고 길을 떠난다</a:t>
            </a:r>
            <a:r>
              <a:rPr lang="en-US" altLang="ko-KR" sz="1200" dirty="0"/>
              <a:t>. </a:t>
            </a:r>
            <a:r>
              <a:rPr lang="ko-KR" altLang="en-US" sz="1200" dirty="0"/>
              <a:t>과연 다음 주막에서는 어떤 일이 벌어질까</a:t>
            </a:r>
            <a:r>
              <a:rPr lang="en-US" altLang="ko-KR" sz="1200" dirty="0"/>
              <a:t>? </a:t>
            </a:r>
            <a:endParaRPr lang="ko-KR" altLang="en-US" sz="1200" dirty="0"/>
          </a:p>
        </p:txBody>
      </p:sp>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049" name="_x201234416" descr="EMB00001f3441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989" y="1176166"/>
            <a:ext cx="3792340" cy="2842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7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42</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693092"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쥐순이의</a:t>
            </a:r>
            <a:r>
              <a:rPr lang="ko-KR" altLang="en-US" sz="1600" b="1" dirty="0">
                <a:solidFill>
                  <a:schemeClr val="accent1"/>
                </a:solidFill>
                <a:latin typeface="맑은 고딕" pitchFamily="50" charset="-127"/>
                <a:ea typeface="맑은 고딕" pitchFamily="50" charset="-127"/>
              </a:rPr>
              <a:t> 신랑감</a:t>
            </a:r>
          </a:p>
        </p:txBody>
      </p:sp>
      <p:pic>
        <p:nvPicPr>
          <p:cNvPr id="15" name="_x36611536" descr="EMB00000d2c22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063" y="951168"/>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_x12480064" descr="EMB00000d2c22d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0226" y="3470530"/>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6085263" y="2725993"/>
            <a:ext cx="1141413" cy="307975"/>
          </a:xfrm>
          <a:prstGeom prst="rect">
            <a:avLst/>
          </a:prstGeom>
          <a:noFill/>
        </p:spPr>
        <p:txBody>
          <a:bodyPr wrap="none">
            <a:spAutoFit/>
          </a:bodyPr>
          <a:lstStyle/>
          <a:p>
            <a:pPr>
              <a:defRPr/>
            </a:pPr>
            <a:r>
              <a:rPr lang="ko-KR" altLang="en-US" sz="1400" b="1" dirty="0">
                <a:solidFill>
                  <a:schemeClr val="bg1">
                    <a:lumMod val="50000"/>
                  </a:schemeClr>
                </a:solidFill>
                <a:latin typeface="굴림" pitchFamily="50" charset="-127"/>
                <a:ea typeface="굴림" pitchFamily="50" charset="-127"/>
              </a:rPr>
              <a:t>내용 </a:t>
            </a:r>
            <a:r>
              <a:rPr lang="ko-KR" altLang="en-US" sz="1400" b="1" dirty="0" err="1">
                <a:solidFill>
                  <a:schemeClr val="bg1">
                    <a:lumMod val="50000"/>
                  </a:schemeClr>
                </a:solidFill>
                <a:latin typeface="굴림" pitchFamily="50" charset="-127"/>
                <a:ea typeface="굴림" pitchFamily="50" charset="-127"/>
              </a:rPr>
              <a:t>준비중</a:t>
            </a:r>
            <a:endParaRPr lang="en-US" altLang="ko-KR" sz="1400" b="1" dirty="0">
              <a:solidFill>
                <a:schemeClr val="bg1">
                  <a:lumMod val="50000"/>
                </a:schemeClr>
              </a:solidFill>
              <a:latin typeface="굴림" pitchFamily="50" charset="-127"/>
              <a:ea typeface="굴림" pitchFamily="50" charset="-127"/>
            </a:endParaRPr>
          </a:p>
        </p:txBody>
      </p:sp>
    </p:spTree>
    <p:extLst>
      <p:ext uri="{BB962C8B-B14F-4D97-AF65-F5344CB8AC3E}">
        <p14:creationId xmlns:p14="http://schemas.microsoft.com/office/powerpoint/2010/main" val="2513518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43</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041217"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짠돌이의</a:t>
            </a:r>
            <a:r>
              <a:rPr lang="ko-KR" altLang="en-US" sz="1600" b="1" dirty="0">
                <a:solidFill>
                  <a:schemeClr val="accent1"/>
                </a:solidFill>
                <a:latin typeface="맑은 고딕" pitchFamily="50" charset="-127"/>
                <a:ea typeface="맑은 고딕" pitchFamily="50" charset="-127"/>
              </a:rPr>
              <a:t> 다짐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식중독 </a:t>
            </a:r>
            <a:r>
              <a:rPr lang="ko-KR" altLang="en-US" sz="1600" b="1" dirty="0" err="1">
                <a:solidFill>
                  <a:schemeClr val="accent1"/>
                </a:solidFill>
                <a:latin typeface="맑은 고딕" pitchFamily="50" charset="-127"/>
                <a:ea typeface="맑은 고딕" pitchFamily="50" charset="-127"/>
              </a:rPr>
              <a:t>손씻기</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202945" y="1021847"/>
            <a:ext cx="4464050" cy="521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 </a:t>
            </a:r>
            <a:endParaRPr lang="ko-KR" altLang="en-US" sz="1200" b="1"/>
          </a:p>
          <a:p>
            <a:pPr algn="l" eaLnBrk="1" hangingPunct="1"/>
            <a:r>
              <a:rPr lang="en-US" altLang="ko-KR" sz="1100"/>
              <a:t>10</a:t>
            </a:r>
            <a:r>
              <a:rPr lang="ko-KR" altLang="en-US" sz="1100"/>
              <a:t>년 전 새해 첫날</a:t>
            </a:r>
            <a:r>
              <a:rPr lang="en-US" altLang="ko-KR" sz="1100"/>
              <a:t>. </a:t>
            </a:r>
            <a:r>
              <a:rPr lang="ko-KR" altLang="en-US" sz="1100"/>
              <a:t>둘째가라면 서러울 정도로 절약정신이 투철한 왕소금</a:t>
            </a:r>
            <a:r>
              <a:rPr lang="en-US" altLang="ko-KR" sz="1100"/>
              <a:t>, </a:t>
            </a:r>
            <a:r>
              <a:rPr lang="ko-KR" altLang="en-US" sz="1100"/>
              <a:t>야무진 부부 집안에 짠돌이가 태어난다</a:t>
            </a:r>
            <a:r>
              <a:rPr lang="en-US" altLang="ko-KR" sz="1100"/>
              <a:t>. </a:t>
            </a:r>
            <a:r>
              <a:rPr lang="ko-KR" altLang="en-US" sz="1100"/>
              <a:t>피는 못 속이는 지라 말 한마디 못하는 갓난아기 때부터 하는 짓은 영락없는 구두쇠</a:t>
            </a:r>
            <a:r>
              <a:rPr lang="en-US" altLang="ko-KR" sz="1100"/>
              <a:t>. </a:t>
            </a:r>
            <a:r>
              <a:rPr lang="ko-KR" altLang="en-US" sz="1100"/>
              <a:t>어느 덧 초등학교 </a:t>
            </a:r>
            <a:r>
              <a:rPr lang="en-US" altLang="ko-KR" sz="1100"/>
              <a:t>4</a:t>
            </a:r>
            <a:r>
              <a:rPr lang="ko-KR" altLang="en-US" sz="1100"/>
              <a:t>학년이 된 짠돌이는 학교급식을 먹고 난 뒤 혼자 식중독에 걸리게 되고 호되게 당한다</a:t>
            </a:r>
            <a:r>
              <a:rPr lang="en-US" altLang="ko-KR" sz="1100"/>
              <a:t>. </a:t>
            </a:r>
            <a:endParaRPr lang="ko-KR" altLang="en-US" sz="1100"/>
          </a:p>
          <a:p>
            <a:pPr algn="l" eaLnBrk="1" hangingPunct="1"/>
            <a:r>
              <a:rPr lang="ko-KR" altLang="en-US" sz="1100"/>
              <a:t>식중독에 대해 막연히 알고 엉뚱한 대처법으로 맞서지만 식중독균과의 싸움에서 이길 수 없다</a:t>
            </a:r>
            <a:r>
              <a:rPr lang="en-US" altLang="ko-KR" sz="1100"/>
              <a:t>. </a:t>
            </a:r>
            <a:r>
              <a:rPr lang="ko-KR" altLang="en-US" sz="1100"/>
              <a:t>친구 철수로부터 정확한 정보를 얻고 철저하게 실천해 식중독으로부터 안전해 지지만 식중독악당은 떠나지 않는다</a:t>
            </a:r>
            <a:r>
              <a:rPr lang="en-US" altLang="ko-KR" sz="1100"/>
              <a:t>. </a:t>
            </a:r>
            <a:endParaRPr lang="ko-KR" altLang="en-US" sz="1100"/>
          </a:p>
          <a:p>
            <a:pPr algn="l" eaLnBrk="1" hangingPunct="1"/>
            <a:r>
              <a:rPr lang="ko-KR" altLang="en-US" sz="1100"/>
              <a:t>우리 음식문화에 만연한 식중독균의 활동을 지적하며 올바른 음식문화보급과 좋은 식단에 대해</a:t>
            </a:r>
            <a:r>
              <a:rPr lang="en-US" altLang="ko-KR" sz="1100"/>
              <a:t>, </a:t>
            </a:r>
            <a:r>
              <a:rPr lang="ko-KR" altLang="en-US" sz="1100"/>
              <a:t>반찬낭비가 없도록 짠돌이의 가족이 앞장서고 짠돌이를 돕는 어린이 친구들의 도움으로 식중독균은 힘을 잃고 대한민국을 떠난다</a:t>
            </a:r>
            <a:r>
              <a:rPr lang="en-US" altLang="ko-KR" sz="1100"/>
              <a:t>. </a:t>
            </a:r>
          </a:p>
          <a:p>
            <a:pPr algn="l" eaLnBrk="1" hangingPunct="1"/>
            <a:endParaRPr lang="ko-KR" altLang="en-US" sz="1200"/>
          </a:p>
          <a:p>
            <a:pPr algn="l" eaLnBrk="1" hangingPunct="1"/>
            <a:r>
              <a:rPr lang="en-US" altLang="ko-KR" sz="1200" b="1"/>
              <a:t>&lt;</a:t>
            </a:r>
            <a:r>
              <a:rPr lang="ko-KR" altLang="en-US" sz="1200" b="1"/>
              <a:t>공연특징</a:t>
            </a:r>
            <a:r>
              <a:rPr lang="en-US" altLang="ko-KR" sz="1200" b="1"/>
              <a:t>&gt;</a:t>
            </a:r>
            <a:endParaRPr lang="ko-KR" altLang="en-US" sz="1200" b="1"/>
          </a:p>
          <a:p>
            <a:pPr algn="l" eaLnBrk="1" hangingPunct="1"/>
            <a:r>
              <a:rPr lang="ko-KR" altLang="en-US" sz="1100"/>
              <a:t>만화영화로 아이들에게 인기 있는 짠돌이가 심한 식중독을 겪고 기상천외하고 엉뚱한 방법으로 식중독과 맞서는 과정에서 친구철수로부터 정확한 식중독예방법을 배우게 되고 다른 친구들의 잘못된 손씻기 습관과 짠돌이 엄마의 음식문화에 대해 지적하며 올바른 음식문화를 재미있게 풀어나간다</a:t>
            </a:r>
            <a:r>
              <a:rPr lang="en-US" altLang="ko-KR" sz="1100"/>
              <a:t>. </a:t>
            </a:r>
            <a:endParaRPr lang="ko-KR" altLang="en-US" sz="1100"/>
          </a:p>
          <a:p>
            <a:pPr algn="l" eaLnBrk="1" hangingPunct="1"/>
            <a:r>
              <a:rPr lang="ko-KR" altLang="en-US" sz="1100"/>
              <a:t>왕소금아빠와 야무진 엄마의 아들 왕짠돌은 오늘도 동네를 구석구석 누비며 식중독예방과 음식문화개선에 앞장선다</a:t>
            </a:r>
            <a:r>
              <a:rPr lang="en-US" altLang="ko-KR" sz="1100"/>
              <a:t>. </a:t>
            </a:r>
            <a:r>
              <a:rPr lang="ko-KR" altLang="en-US" sz="1100"/>
              <a:t>교육뮤지컬이 다소 지루할 수 있다는 점을 보완하기 위해 보이지 않는 식중독균을 악당으로 형체화하여 어린이들의 관심과 이해를 높였다</a:t>
            </a:r>
            <a:r>
              <a:rPr lang="en-US" altLang="ko-KR" sz="1100"/>
              <a:t>. </a:t>
            </a:r>
            <a:r>
              <a:rPr lang="ko-KR" altLang="en-US" sz="1100"/>
              <a:t>어린이친구들은 </a:t>
            </a:r>
            <a:r>
              <a:rPr lang="en-US" altLang="ko-KR" sz="1100"/>
              <a:t>TV</a:t>
            </a:r>
            <a:r>
              <a:rPr lang="ko-KR" altLang="en-US" sz="1100"/>
              <a:t>에서만 보던 왕짠돌 군을 직접 보며 마음껏 웃어보고 노래도 따라 부르게 한다</a:t>
            </a:r>
            <a:r>
              <a:rPr lang="en-US" altLang="ko-KR" sz="1100"/>
              <a:t>. </a:t>
            </a:r>
            <a:endParaRPr lang="ko-KR" altLang="en-US" sz="1100"/>
          </a:p>
          <a:p>
            <a:pPr algn="l" eaLnBrk="1" hangingPunct="1"/>
            <a:r>
              <a:rPr lang="en-US" altLang="ko-KR" sz="1100"/>
              <a:t>TV </a:t>
            </a:r>
            <a:r>
              <a:rPr lang="ko-KR" altLang="en-US" sz="1100"/>
              <a:t>원작에 충실하여 주인공뿐만 아니라 출연빈도가 높은 캐릭터를 모두 실사캐릭터화 하여 비주얼을 향상시켰으며 무대 또한 원작의 배경을 더욱 돋보이게 연출하였다</a:t>
            </a:r>
            <a:r>
              <a:rPr lang="en-US" altLang="ko-KR" sz="1100"/>
              <a:t>. </a:t>
            </a:r>
            <a:endParaRPr lang="ko-KR" altLang="en-US" sz="1100"/>
          </a:p>
        </p:txBody>
      </p:sp>
      <p:grpSp>
        <p:nvGrpSpPr>
          <p:cNvPr id="16" name="그룹 7"/>
          <p:cNvGrpSpPr>
            <a:grpSpLocks/>
          </p:cNvGrpSpPr>
          <p:nvPr/>
        </p:nvGrpSpPr>
        <p:grpSpPr bwMode="auto">
          <a:xfrm>
            <a:off x="458033" y="1956884"/>
            <a:ext cx="3600450" cy="2879725"/>
            <a:chOff x="755576" y="2564904"/>
            <a:chExt cx="3528392" cy="2555822"/>
          </a:xfrm>
        </p:grpSpPr>
        <p:pic>
          <p:nvPicPr>
            <p:cNvPr id="17" name="그림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564904"/>
              <a:ext cx="3528392" cy="255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1844586" y="3594842"/>
              <a:ext cx="1302144" cy="307150"/>
            </a:xfrm>
            <a:prstGeom prst="rect">
              <a:avLst/>
            </a:prstGeom>
            <a:noFill/>
          </p:spPr>
          <p:txBody>
            <a:bodyPr wrap="none">
              <a:spAutoFit/>
            </a:bodyPr>
            <a:lstStyle/>
            <a:p>
              <a:pPr>
                <a:defRPr/>
              </a:pPr>
              <a:r>
                <a:rPr lang="ko-KR" altLang="en-US" sz="1400" b="1" dirty="0">
                  <a:solidFill>
                    <a:schemeClr val="bg1">
                      <a:lumMod val="50000"/>
                    </a:schemeClr>
                  </a:solidFill>
                  <a:latin typeface="굴림" pitchFamily="50" charset="-127"/>
                  <a:ea typeface="굴림" pitchFamily="50" charset="-127"/>
                </a:rPr>
                <a:t>이미지 </a:t>
              </a:r>
              <a:r>
                <a:rPr lang="ko-KR" altLang="en-US" sz="1400" b="1" dirty="0" err="1">
                  <a:solidFill>
                    <a:schemeClr val="bg1">
                      <a:lumMod val="50000"/>
                    </a:schemeClr>
                  </a:solidFill>
                  <a:latin typeface="굴림" pitchFamily="50" charset="-127"/>
                  <a:ea typeface="굴림" pitchFamily="50" charset="-127"/>
                </a:rPr>
                <a:t>준비중</a:t>
              </a:r>
              <a:endParaRPr lang="ko-KR" altLang="en-US" sz="1400" b="1" dirty="0">
                <a:solidFill>
                  <a:schemeClr val="bg1">
                    <a:lumMod val="50000"/>
                  </a:schemeClr>
                </a:solidFill>
                <a:latin typeface="굴림" pitchFamily="50" charset="-127"/>
                <a:ea typeface="굴림" pitchFamily="50" charset="-127"/>
              </a:endParaRPr>
            </a:p>
          </p:txBody>
        </p:sp>
      </p:grpSp>
    </p:spTree>
    <p:extLst>
      <p:ext uri="{BB962C8B-B14F-4D97-AF65-F5344CB8AC3E}">
        <p14:creationId xmlns:p14="http://schemas.microsoft.com/office/powerpoint/2010/main" val="3726587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44</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175596"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차돌이와</a:t>
            </a:r>
            <a:r>
              <a:rPr lang="ko-KR" altLang="en-US" sz="1600" b="1" dirty="0">
                <a:solidFill>
                  <a:schemeClr val="accent1"/>
                </a:solidFill>
                <a:latin typeface="맑은 고딕" pitchFamily="50" charset="-127"/>
                <a:ea typeface="맑은 고딕" pitchFamily="50" charset="-127"/>
              </a:rPr>
              <a:t> </a:t>
            </a:r>
            <a:r>
              <a:rPr lang="ko-KR" altLang="en-US" sz="1600" b="1" dirty="0" err="1">
                <a:solidFill>
                  <a:schemeClr val="accent1"/>
                </a:solidFill>
                <a:latin typeface="맑은 고딕" pitchFamily="50" charset="-127"/>
                <a:ea typeface="맑은 고딕" pitchFamily="50" charset="-127"/>
              </a:rPr>
              <a:t>바우의</a:t>
            </a:r>
            <a:r>
              <a:rPr lang="ko-KR" altLang="en-US" sz="1600" b="1" dirty="0">
                <a:solidFill>
                  <a:schemeClr val="accent1"/>
                </a:solidFill>
                <a:latin typeface="맑은 고딕" pitchFamily="50" charset="-127"/>
                <a:ea typeface="맑은 고딕" pitchFamily="50" charset="-127"/>
              </a:rPr>
              <a:t> 모험</a:t>
            </a:r>
          </a:p>
        </p:txBody>
      </p:sp>
      <p:sp>
        <p:nvSpPr>
          <p:cNvPr id="15" name="TextBox 8"/>
          <p:cNvSpPr txBox="1">
            <a:spLocks noChangeArrowheads="1"/>
          </p:cNvSpPr>
          <p:nvPr/>
        </p:nvSpPr>
        <p:spPr bwMode="auto">
          <a:xfrm>
            <a:off x="4492381" y="1078945"/>
            <a:ext cx="4105275"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a:p>
          <a:p>
            <a:pPr algn="l" eaLnBrk="1" hangingPunct="1"/>
            <a:r>
              <a:rPr lang="ko-KR" altLang="en-US" sz="1100"/>
              <a:t>꾀 많은 차돌이와 그의 개 용감한 바우는 늘 티격태격하지만</a:t>
            </a:r>
            <a:endParaRPr lang="en-US" altLang="ko-KR" sz="1100"/>
          </a:p>
          <a:p>
            <a:pPr algn="l" eaLnBrk="1" hangingPunct="1"/>
            <a:r>
              <a:rPr lang="ko-KR" altLang="en-US" sz="1100"/>
              <a:t>항상 즐겁게 지낸다</a:t>
            </a:r>
            <a:r>
              <a:rPr lang="en-US" altLang="ko-KR" sz="1100"/>
              <a:t>. </a:t>
            </a:r>
            <a:endParaRPr lang="ko-KR" altLang="en-US" sz="1100"/>
          </a:p>
          <a:p>
            <a:pPr algn="l" eaLnBrk="1" hangingPunct="1"/>
            <a:r>
              <a:rPr lang="ko-KR" altLang="en-US" sz="1100"/>
              <a:t>하루는 차돌이가 맛있는 뼈다귀를 바우에게 선물로 주려고 하는데 멍멍이 바우는 차돌이에게 모르는 아저씨가 다가오면 어떻게 해야하는지 교육을 많이 받았지만 도둑에게 잡혀간다</a:t>
            </a:r>
            <a:r>
              <a:rPr lang="en-US" altLang="ko-KR" sz="1100"/>
              <a:t>. </a:t>
            </a:r>
          </a:p>
          <a:p>
            <a:pPr algn="l" eaLnBrk="1" hangingPunct="1"/>
            <a:r>
              <a:rPr lang="ko-KR" altLang="en-US" sz="1100"/>
              <a:t>차돌이는 바우를 찾기 위해 다니며 여러 동물친구들을 만나게 되는데 그 중 겁쟁이 표범은 차돌이에게 친구의 소중함과 우정</a:t>
            </a:r>
            <a:r>
              <a:rPr lang="en-US" altLang="ko-KR" sz="1100"/>
              <a:t>, </a:t>
            </a:r>
            <a:r>
              <a:rPr lang="ko-KR" altLang="en-US" sz="1100"/>
              <a:t>용기를 배운다</a:t>
            </a:r>
            <a:r>
              <a:rPr lang="en-US" altLang="ko-KR" sz="1100"/>
              <a:t>. </a:t>
            </a:r>
            <a:r>
              <a:rPr lang="ko-KR" altLang="en-US" sz="1100"/>
              <a:t>그리고 함께 힘을 합쳐 나쁜 도둑아저씨를 혼내준다</a:t>
            </a:r>
            <a:r>
              <a:rPr lang="en-US" altLang="ko-KR" sz="1100"/>
              <a:t>. </a:t>
            </a:r>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100"/>
          </a:p>
          <a:p>
            <a:pPr algn="l" eaLnBrk="1" hangingPunct="1"/>
            <a:r>
              <a:rPr lang="ko-KR" altLang="en-US" sz="1100"/>
              <a:t>놀이터나 거리에서 어린이들이 모르는 어른들로부터 자신을 보호하고 적절히 대처할수 있는 방법을 제시하는 인형극</a:t>
            </a:r>
            <a:r>
              <a:rPr lang="en-US" altLang="ko-KR" sz="1100"/>
              <a:t>.</a:t>
            </a:r>
          </a:p>
          <a:p>
            <a:pPr algn="l" eaLnBrk="1" hangingPunct="1"/>
            <a:endParaRPr lang="ko-KR" altLang="en-US" sz="1100"/>
          </a:p>
          <a:p>
            <a:pPr algn="l" eaLnBrk="1" hangingPunct="1"/>
            <a:r>
              <a:rPr lang="ko-KR" altLang="en-US" sz="1100"/>
              <a:t>우정과 용기를 주제로한 작품</a:t>
            </a:r>
            <a:endParaRPr lang="en-US" altLang="ko-KR" sz="1100"/>
          </a:p>
          <a:p>
            <a:pPr algn="l" eaLnBrk="1" hangingPunct="1"/>
            <a:endParaRPr lang="ko-KR" altLang="en-US" sz="1100"/>
          </a:p>
          <a:p>
            <a:pPr algn="l" eaLnBrk="1" hangingPunct="1"/>
            <a:r>
              <a:rPr lang="en-US" altLang="ko-KR" sz="1100"/>
              <a:t>2002</a:t>
            </a:r>
            <a:r>
              <a:rPr lang="ko-KR" altLang="en-US" sz="1100"/>
              <a:t>년 춘천인형극제 출품작</a:t>
            </a:r>
          </a:p>
          <a:p>
            <a:pPr algn="l" eaLnBrk="1" hangingPunct="1"/>
            <a:r>
              <a:rPr lang="en-US" altLang="ko-KR" sz="1100"/>
              <a:t>2003</a:t>
            </a:r>
            <a:r>
              <a:rPr lang="ko-KR" altLang="en-US" sz="1100"/>
              <a:t>년 광주 빛고을인형극제 출품작 </a:t>
            </a:r>
          </a:p>
        </p:txBody>
      </p:sp>
      <p:pic>
        <p:nvPicPr>
          <p:cNvPr id="16" name="_x37985528" descr="EMB00000d2c22d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131" y="863045"/>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36284840" descr="EMB00000d2c22d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2294" y="3382407"/>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3708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45</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452916"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치과의사 </a:t>
            </a:r>
            <a:r>
              <a:rPr lang="ko-KR" altLang="en-US" sz="1600" b="1" dirty="0" err="1">
                <a:solidFill>
                  <a:schemeClr val="accent1"/>
                </a:solidFill>
                <a:latin typeface="맑은 고딕" pitchFamily="50" charset="-127"/>
                <a:ea typeface="맑은 고딕" pitchFamily="50" charset="-127"/>
              </a:rPr>
              <a:t>구꼼삼</a:t>
            </a:r>
            <a:r>
              <a:rPr lang="ko-KR" altLang="en-US" sz="1600" b="1" dirty="0">
                <a:solidFill>
                  <a:schemeClr val="accent1"/>
                </a:solidFill>
                <a:latin typeface="맑은 고딕" pitchFamily="50" charset="-127"/>
                <a:ea typeface="맑은 고딕" pitchFamily="50" charset="-127"/>
              </a:rPr>
              <a:t> 선생님</a:t>
            </a:r>
          </a:p>
        </p:txBody>
      </p:sp>
      <p:sp>
        <p:nvSpPr>
          <p:cNvPr id="15" name="TextBox 8"/>
          <p:cNvSpPr txBox="1">
            <a:spLocks noChangeArrowheads="1"/>
          </p:cNvSpPr>
          <p:nvPr/>
        </p:nvSpPr>
        <p:spPr bwMode="auto">
          <a:xfrm>
            <a:off x="4438901" y="808221"/>
            <a:ext cx="4321175"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a:p>
          <a:p>
            <a:pPr algn="l" eaLnBrk="1" hangingPunct="1"/>
            <a:r>
              <a:rPr lang="ko-KR" altLang="en-US" sz="1200"/>
              <a:t>꿀돼지</a:t>
            </a:r>
            <a:r>
              <a:rPr lang="en-US" altLang="ko-KR" sz="1200"/>
              <a:t>, </a:t>
            </a:r>
            <a:r>
              <a:rPr lang="ko-KR" altLang="en-US" sz="1200"/>
              <a:t>왕토끼</a:t>
            </a:r>
            <a:r>
              <a:rPr lang="en-US" altLang="ko-KR" sz="1200"/>
              <a:t>, </a:t>
            </a:r>
            <a:r>
              <a:rPr lang="ko-KR" altLang="en-US" sz="1200"/>
              <a:t>생쥐는 친한 친구들로 고구마를 먹으로 산으로 간다</a:t>
            </a:r>
            <a:r>
              <a:rPr lang="en-US" altLang="ko-KR" sz="1200"/>
              <a:t>. </a:t>
            </a:r>
            <a:r>
              <a:rPr lang="ko-KR" altLang="en-US" sz="1200"/>
              <a:t>산속에서 고구마 대신 사람들이 먹다 남긴 음식들을 발견하고 좋아하는 동물친구들</a:t>
            </a:r>
            <a:r>
              <a:rPr lang="en-US" altLang="ko-KR" sz="1200"/>
              <a:t>. </a:t>
            </a:r>
            <a:endParaRPr lang="ko-KR" altLang="en-US" sz="1200"/>
          </a:p>
          <a:p>
            <a:pPr algn="l" eaLnBrk="1" hangingPunct="1"/>
            <a:r>
              <a:rPr lang="ko-KR" altLang="en-US" sz="1200"/>
              <a:t>꿀돼지와 왕토끼는 치아건강에 나쁜 음식들을 골라 먹고</a:t>
            </a:r>
            <a:r>
              <a:rPr lang="en-US" altLang="ko-KR" sz="1200"/>
              <a:t>, </a:t>
            </a:r>
            <a:r>
              <a:rPr lang="ko-KR" altLang="en-US" sz="1200"/>
              <a:t>생쥐는 치아건강에 좋은 음식을 먹고 있다가 그만 늑대에게 잡히게 된다</a:t>
            </a:r>
            <a:r>
              <a:rPr lang="en-US" altLang="ko-KR" sz="1200"/>
              <a:t>. </a:t>
            </a:r>
            <a:r>
              <a:rPr lang="ko-KR" altLang="en-US" sz="1200"/>
              <a:t>늑대는 잡은 동물들을 보며 느긋하게 담배를 즐겨 태우는데 담배를 태우고부터 달라진 자신을 동물들이 일깨워 준다</a:t>
            </a:r>
            <a:r>
              <a:rPr lang="en-US" altLang="ko-KR" sz="1200"/>
              <a:t>. </a:t>
            </a:r>
            <a:r>
              <a:rPr lang="ko-KR" altLang="en-US" sz="1200"/>
              <a:t>담배로 인해 입에서 냄새가 나고 구강상태도 좋지 않아 동물들을 잡아먹으려는데 이가 아파서 잡아먹을 수가 없다</a:t>
            </a:r>
            <a:r>
              <a:rPr lang="en-US" altLang="ko-KR" sz="1200"/>
              <a:t>. </a:t>
            </a:r>
            <a:r>
              <a:rPr lang="ko-KR" altLang="en-US" sz="1200"/>
              <a:t>이때 생쥐는 우리들을 그물에 가둬놓고 아랫마을 치과의사 구꼼삼 선생님을 찾아가서 이를 치료하고 잡아먹으라고 말한다</a:t>
            </a:r>
            <a:r>
              <a:rPr lang="en-US" altLang="ko-KR" sz="1200"/>
              <a:t>. </a:t>
            </a:r>
            <a:r>
              <a:rPr lang="ko-KR" altLang="en-US" sz="1200"/>
              <a:t>그 말에 속은 늑대는 아랫마을로 내려가 치과의사선생님을 애타게 부르고 그 사이 생쥐의 튼튼한 이빨로 그물을 끊고 모두가 탈출한다</a:t>
            </a:r>
            <a:r>
              <a:rPr lang="en-US" altLang="ko-KR" sz="1200"/>
              <a:t>. </a:t>
            </a:r>
            <a:r>
              <a:rPr lang="ko-KR" altLang="en-US" sz="1200"/>
              <a:t>한편 늑대는 치과의사선생님을 만났을까</a:t>
            </a:r>
            <a:r>
              <a:rPr lang="en-US" altLang="ko-KR" sz="1200"/>
              <a:t>? </a:t>
            </a:r>
            <a:r>
              <a:rPr lang="ko-KR" altLang="en-US" sz="1200"/>
              <a:t>구꼼삼선생님은 누구일까</a:t>
            </a:r>
            <a:r>
              <a:rPr lang="en-US" altLang="ko-KR" sz="1200"/>
              <a:t>?</a:t>
            </a:r>
          </a:p>
          <a:p>
            <a:pPr algn="l" eaLnBrk="1" hangingPunct="1"/>
            <a:endParaRPr lang="ko-KR" altLang="en-US" sz="1200"/>
          </a:p>
          <a:p>
            <a:pPr algn="l" eaLnBrk="1" hangingPunct="1"/>
            <a:r>
              <a:rPr lang="en-US" altLang="ko-KR" sz="1200" b="1"/>
              <a:t>&lt;</a:t>
            </a:r>
            <a:r>
              <a:rPr lang="ko-KR" altLang="en-US" sz="1200" b="1"/>
              <a:t>작품특징</a:t>
            </a:r>
            <a:r>
              <a:rPr lang="en-US" altLang="ko-KR" sz="1200" b="1"/>
              <a:t>&gt;</a:t>
            </a:r>
            <a:r>
              <a:rPr lang="ko-KR" altLang="en-US" sz="1200" b="1"/>
              <a:t> </a:t>
            </a:r>
            <a:endParaRPr lang="en-US" altLang="ko-KR" sz="1200" b="1"/>
          </a:p>
          <a:p>
            <a:pPr algn="l" eaLnBrk="1" hangingPunct="1"/>
            <a:endParaRPr lang="ko-KR" altLang="en-US" sz="1200" b="1"/>
          </a:p>
          <a:p>
            <a:pPr algn="l" eaLnBrk="1" hangingPunct="1"/>
            <a:r>
              <a:rPr lang="ko-KR" altLang="en-US" sz="1200"/>
              <a:t>아이들이 웃으면서 보는 인형극이 교육적인 효과가 있다면 얼마나 좋을까 생각했습니다</a:t>
            </a:r>
            <a:r>
              <a:rPr lang="en-US" altLang="ko-KR" sz="1200"/>
              <a:t>. </a:t>
            </a:r>
            <a:r>
              <a:rPr lang="ko-KR" altLang="en-US" sz="1200"/>
              <a:t>하지만 교육적이면 지루하고 흥미위주의 인형극은 교훈적이지 못하고 교육적인 효과가 없기 마련입니다</a:t>
            </a:r>
            <a:r>
              <a:rPr lang="en-US" altLang="ko-KR" sz="1200"/>
              <a:t>. </a:t>
            </a:r>
            <a:r>
              <a:rPr lang="ko-KR" altLang="en-US" sz="1200"/>
              <a:t>그래서 교육적인 내용 중 아이들에게 인기 있는 소재를 찾던 중 흡연예방</a:t>
            </a:r>
            <a:r>
              <a:rPr lang="en-US" altLang="ko-KR" sz="1200"/>
              <a:t>,</a:t>
            </a:r>
            <a:r>
              <a:rPr lang="ko-KR" altLang="en-US" sz="1200"/>
              <a:t>충치예방인형극 </a:t>
            </a:r>
            <a:r>
              <a:rPr lang="en-US" altLang="ko-KR" sz="1200"/>
              <a:t>[</a:t>
            </a:r>
            <a:r>
              <a:rPr lang="ko-KR" altLang="en-US" sz="1200"/>
              <a:t>치과의사선생님구꼼삼</a:t>
            </a:r>
            <a:r>
              <a:rPr lang="en-US" altLang="ko-KR" sz="1200"/>
              <a:t>] </a:t>
            </a:r>
            <a:r>
              <a:rPr lang="ko-KR" altLang="en-US" sz="1200"/>
              <a:t>을 창작하게 되었습니다</a:t>
            </a:r>
            <a:r>
              <a:rPr lang="en-US" altLang="ko-KR" sz="1200"/>
              <a:t>. </a:t>
            </a:r>
            <a:r>
              <a:rPr lang="ko-KR" altLang="en-US" sz="1200"/>
              <a:t>흡연이 건강에 미치는 영향과 치아에 좋은 음식과 나쁜 음식</a:t>
            </a:r>
            <a:r>
              <a:rPr lang="en-US" altLang="ko-KR" sz="1200"/>
              <a:t>, </a:t>
            </a:r>
            <a:r>
              <a:rPr lang="ko-KR" altLang="en-US" sz="1200"/>
              <a:t>올바른 치아관리법까지 상세히 알려주는 인형극으로 금연과 치아관리의 중요성을 각인시켜줍니다</a:t>
            </a:r>
            <a:r>
              <a:rPr lang="en-US" altLang="ko-KR" sz="1200"/>
              <a:t>.</a:t>
            </a:r>
            <a:endParaRPr lang="ko-KR" altLang="en-US" sz="1200"/>
          </a:p>
        </p:txBody>
      </p:sp>
      <p:grpSp>
        <p:nvGrpSpPr>
          <p:cNvPr id="16" name="그룹 7"/>
          <p:cNvGrpSpPr>
            <a:grpSpLocks/>
          </p:cNvGrpSpPr>
          <p:nvPr/>
        </p:nvGrpSpPr>
        <p:grpSpPr bwMode="auto">
          <a:xfrm>
            <a:off x="622551" y="1816283"/>
            <a:ext cx="3600450" cy="2879725"/>
            <a:chOff x="755576" y="2564904"/>
            <a:chExt cx="3528392" cy="2555822"/>
          </a:xfrm>
        </p:grpSpPr>
        <p:pic>
          <p:nvPicPr>
            <p:cNvPr id="17" name="그림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564904"/>
              <a:ext cx="3528392" cy="255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1844586" y="3594842"/>
              <a:ext cx="1302144" cy="307150"/>
            </a:xfrm>
            <a:prstGeom prst="rect">
              <a:avLst/>
            </a:prstGeom>
            <a:noFill/>
          </p:spPr>
          <p:txBody>
            <a:bodyPr wrap="none">
              <a:spAutoFit/>
            </a:bodyPr>
            <a:lstStyle/>
            <a:p>
              <a:pPr>
                <a:defRPr/>
              </a:pPr>
              <a:r>
                <a:rPr lang="ko-KR" altLang="en-US" sz="1400" b="1" dirty="0">
                  <a:solidFill>
                    <a:schemeClr val="bg1">
                      <a:lumMod val="50000"/>
                    </a:schemeClr>
                  </a:solidFill>
                  <a:latin typeface="굴림" pitchFamily="50" charset="-127"/>
                  <a:ea typeface="굴림" pitchFamily="50" charset="-127"/>
                </a:rPr>
                <a:t>이미지 </a:t>
              </a:r>
              <a:r>
                <a:rPr lang="ko-KR" altLang="en-US" sz="1400" b="1" dirty="0" err="1">
                  <a:solidFill>
                    <a:schemeClr val="bg1">
                      <a:lumMod val="50000"/>
                    </a:schemeClr>
                  </a:solidFill>
                  <a:latin typeface="굴림" pitchFamily="50" charset="-127"/>
                  <a:ea typeface="굴림" pitchFamily="50" charset="-127"/>
                </a:rPr>
                <a:t>준비중</a:t>
              </a:r>
              <a:endParaRPr lang="ko-KR" altLang="en-US" sz="1400" b="1" dirty="0">
                <a:solidFill>
                  <a:schemeClr val="bg1">
                    <a:lumMod val="50000"/>
                  </a:schemeClr>
                </a:solidFill>
                <a:latin typeface="굴림" pitchFamily="50" charset="-127"/>
                <a:ea typeface="굴림" pitchFamily="50" charset="-127"/>
              </a:endParaRPr>
            </a:p>
          </p:txBody>
        </p:sp>
      </p:grpSp>
    </p:spTree>
    <p:extLst>
      <p:ext uri="{BB962C8B-B14F-4D97-AF65-F5344CB8AC3E}">
        <p14:creationId xmlns:p14="http://schemas.microsoft.com/office/powerpoint/2010/main" val="3864757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46</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765227"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치카치카</a:t>
            </a:r>
            <a:r>
              <a:rPr lang="ko-KR" altLang="en-US" sz="1600" b="1" dirty="0">
                <a:solidFill>
                  <a:schemeClr val="accent1"/>
                </a:solidFill>
                <a:latin typeface="맑은 고딕" pitchFamily="50" charset="-127"/>
                <a:ea typeface="맑은 고딕" pitchFamily="50" charset="-127"/>
              </a:rPr>
              <a:t> 대 작전</a:t>
            </a:r>
          </a:p>
        </p:txBody>
      </p:sp>
      <p:sp>
        <p:nvSpPr>
          <p:cNvPr id="15" name="TextBox 8"/>
          <p:cNvSpPr txBox="1">
            <a:spLocks noChangeArrowheads="1"/>
          </p:cNvSpPr>
          <p:nvPr/>
        </p:nvSpPr>
        <p:spPr bwMode="auto">
          <a:xfrm>
            <a:off x="4462176" y="948267"/>
            <a:ext cx="4248150"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r>
              <a:rPr lang="ko-KR" altLang="en-US" sz="1200"/>
              <a:t> </a:t>
            </a:r>
            <a:endParaRPr lang="en-US" altLang="ko-KR" sz="1200"/>
          </a:p>
          <a:p>
            <a:pPr algn="l" eaLnBrk="1" hangingPunct="1"/>
            <a:r>
              <a:rPr lang="ko-KR" altLang="en-US" sz="1200"/>
              <a:t>동물친구들은 맛있는 음식을 먹고 난 뒤 이를 닦는 친구들이 없습니다</a:t>
            </a:r>
            <a:r>
              <a:rPr lang="en-US" altLang="ko-KR" sz="1200"/>
              <a:t>. </a:t>
            </a:r>
            <a:r>
              <a:rPr lang="ko-KR" altLang="en-US" sz="1200"/>
              <a:t>하지만 토끼는 친구들에게 꼭 이를 닦으라고 말하지만 돼지랑 멍멍이는 무시하는 군요</a:t>
            </a:r>
            <a:r>
              <a:rPr lang="en-US" altLang="ko-KR" sz="1200"/>
              <a:t>. </a:t>
            </a:r>
            <a:r>
              <a:rPr lang="ko-KR" altLang="en-US" sz="1200"/>
              <a:t>그러던 어느 날 사냥꾼의 그물에 멍멍이가 걸려 꼼짝하지 못하는데 돼지가 나타나 이를 이용해 멍멍이를 풀어 주었답니다</a:t>
            </a:r>
            <a:r>
              <a:rPr lang="en-US" altLang="ko-KR" sz="1200"/>
              <a:t>. </a:t>
            </a:r>
            <a:r>
              <a:rPr lang="ko-KR" altLang="en-US" sz="1200"/>
              <a:t>이 사실을 알게 된 사냥꾼은 동물친구들의 이를 썩게 하려고 온 산에 달콤한 과자를 두었답니다</a:t>
            </a:r>
            <a:r>
              <a:rPr lang="en-US" altLang="ko-KR" sz="1200"/>
              <a:t>. </a:t>
            </a:r>
            <a:endParaRPr lang="ko-KR" altLang="en-US" sz="1200"/>
          </a:p>
          <a:p>
            <a:pPr algn="l" eaLnBrk="1" hangingPunct="1"/>
            <a:r>
              <a:rPr lang="ko-KR" altLang="en-US" sz="1200"/>
              <a:t>사냥꾼이 둔 과자를 먹고 이를 닦지 않은 동물들은 이제 사냥꾼의 그물에 걸리면 꼼짝없이 잡히게 되었답니다</a:t>
            </a:r>
            <a:r>
              <a:rPr lang="en-US" altLang="ko-KR" sz="1200"/>
              <a:t>. </a:t>
            </a:r>
            <a:r>
              <a:rPr lang="ko-KR" altLang="en-US" sz="1200"/>
              <a:t>돼지와 멍멍이가 차례로 잡혀가고 혼자 남은 토끼</a:t>
            </a:r>
            <a:r>
              <a:rPr lang="en-US" altLang="ko-KR" sz="1200"/>
              <a:t>, </a:t>
            </a:r>
            <a:r>
              <a:rPr lang="ko-KR" altLang="en-US" sz="1200"/>
              <a:t>토끼는 어떻게 될까요</a:t>
            </a:r>
            <a:r>
              <a:rPr lang="en-US" altLang="ko-KR" sz="1200"/>
              <a:t>? </a:t>
            </a:r>
            <a:r>
              <a:rPr lang="ko-KR" altLang="en-US" sz="1200"/>
              <a:t>과연 토끼는 친구들을 구할 수 있을까요</a:t>
            </a:r>
            <a:r>
              <a:rPr lang="en-US" altLang="ko-KR" sz="1200"/>
              <a:t>? </a:t>
            </a:r>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r>
              <a:rPr lang="ko-KR" altLang="en-US" sz="1200"/>
              <a:t>친구들의 위생과 건강생활에 도움이 됩니다</a:t>
            </a:r>
            <a:r>
              <a:rPr lang="en-US" altLang="ko-KR" sz="1200"/>
              <a:t>. </a:t>
            </a:r>
            <a:endParaRPr lang="ko-KR" altLang="en-US" sz="1200"/>
          </a:p>
          <a:p>
            <a:pPr algn="l" eaLnBrk="1" hangingPunct="1"/>
            <a:r>
              <a:rPr lang="ko-KR" altLang="en-US" sz="1200"/>
              <a:t>바람직한 이닦기 방법과 이를 닦지 않으면 어떻게 되는지 알기 쉽게 설명합니다</a:t>
            </a:r>
            <a:r>
              <a:rPr lang="en-US" altLang="ko-KR" sz="1200"/>
              <a:t>. </a:t>
            </a:r>
            <a:r>
              <a:rPr lang="ko-KR" altLang="en-US" sz="1200"/>
              <a:t>치아에 좋은 음식과 나쁜 음식이 무엇인지 알고 실천할 수 있도록 지도합니다</a:t>
            </a:r>
            <a:r>
              <a:rPr lang="en-US" altLang="ko-KR" sz="1200"/>
              <a:t>. </a:t>
            </a:r>
            <a:endParaRPr lang="ko-KR" altLang="en-US" sz="1200"/>
          </a:p>
          <a:p>
            <a:pPr algn="l" eaLnBrk="1" hangingPunct="1"/>
            <a:r>
              <a:rPr lang="ko-KR" altLang="en-US" sz="1200"/>
              <a:t>재미있는 이닦기 노래를 함께 불러봅니다</a:t>
            </a:r>
            <a:r>
              <a:rPr lang="en-US" altLang="ko-KR" sz="1200"/>
              <a:t>. </a:t>
            </a:r>
          </a:p>
          <a:p>
            <a:pPr algn="l" eaLnBrk="1" hangingPunct="1"/>
            <a:endParaRPr lang="ko-KR" altLang="en-US" sz="1200" b="1"/>
          </a:p>
          <a:p>
            <a:pPr algn="l" eaLnBrk="1" hangingPunct="1"/>
            <a:r>
              <a:rPr lang="en-US" altLang="ko-KR" sz="1200" b="1"/>
              <a:t>&lt;</a:t>
            </a:r>
            <a:r>
              <a:rPr lang="ko-KR" altLang="en-US" sz="1200" b="1"/>
              <a:t>공연연혁</a:t>
            </a:r>
            <a:r>
              <a:rPr lang="en-US" altLang="ko-KR" sz="1200" b="1"/>
              <a:t>&gt;</a:t>
            </a:r>
            <a:r>
              <a:rPr lang="ko-KR" altLang="en-US" sz="1200"/>
              <a:t> </a:t>
            </a:r>
          </a:p>
          <a:p>
            <a:pPr algn="l" eaLnBrk="1" hangingPunct="1"/>
            <a:r>
              <a:rPr lang="en-US" altLang="ko-KR" sz="1200"/>
              <a:t>2003</a:t>
            </a:r>
            <a:r>
              <a:rPr lang="ko-KR" altLang="en-US" sz="1200"/>
              <a:t>년 남해군 보건소초연 </a:t>
            </a:r>
          </a:p>
          <a:p>
            <a:pPr algn="l" eaLnBrk="1" hangingPunct="1"/>
            <a:r>
              <a:rPr lang="en-US" altLang="ko-KR" sz="1200"/>
              <a:t>2004</a:t>
            </a:r>
            <a:r>
              <a:rPr lang="ko-KR" altLang="en-US" sz="1200"/>
              <a:t>년 하동군</a:t>
            </a:r>
            <a:r>
              <a:rPr lang="en-US" altLang="ko-KR" sz="1200"/>
              <a:t>, </a:t>
            </a:r>
            <a:r>
              <a:rPr lang="ko-KR" altLang="en-US" sz="1200"/>
              <a:t>고성군</a:t>
            </a:r>
            <a:r>
              <a:rPr lang="en-US" altLang="ko-KR" sz="1200"/>
              <a:t>, </a:t>
            </a:r>
            <a:r>
              <a:rPr lang="ko-KR" altLang="en-US" sz="1200"/>
              <a:t>통영시</a:t>
            </a:r>
            <a:r>
              <a:rPr lang="en-US" altLang="ko-KR" sz="1200"/>
              <a:t>, </a:t>
            </a:r>
            <a:r>
              <a:rPr lang="ko-KR" altLang="en-US" sz="1200"/>
              <a:t>의령군보건소 초청공연</a:t>
            </a:r>
          </a:p>
          <a:p>
            <a:pPr algn="l" eaLnBrk="1" hangingPunct="1"/>
            <a:r>
              <a:rPr lang="en-US" altLang="ko-KR" sz="1200"/>
              <a:t>2005</a:t>
            </a:r>
            <a:r>
              <a:rPr lang="ko-KR" altLang="en-US" sz="1200"/>
              <a:t>년 대구엑스코 몸속탐험전 초청공연 </a:t>
            </a:r>
            <a:r>
              <a:rPr lang="en-US" altLang="ko-KR" sz="1200"/>
              <a:t>(20</a:t>
            </a:r>
            <a:r>
              <a:rPr lang="ko-KR" altLang="en-US" sz="1200"/>
              <a:t>일간</a:t>
            </a:r>
            <a:r>
              <a:rPr lang="en-US" altLang="ko-KR" sz="1200"/>
              <a:t>)</a:t>
            </a:r>
            <a:endParaRPr lang="ko-KR" altLang="en-US" sz="1200"/>
          </a:p>
          <a:p>
            <a:pPr algn="l" eaLnBrk="1" hangingPunct="1"/>
            <a:r>
              <a:rPr lang="en-US" altLang="ko-KR" sz="1200"/>
              <a:t>2006</a:t>
            </a:r>
            <a:r>
              <a:rPr lang="ko-KR" altLang="en-US" sz="1200"/>
              <a:t>년 춘천인형극제 출품</a:t>
            </a:r>
          </a:p>
          <a:p>
            <a:pPr algn="l" eaLnBrk="1" hangingPunct="1"/>
            <a:r>
              <a:rPr lang="en-US" altLang="ko-KR" sz="1200"/>
              <a:t>2007</a:t>
            </a:r>
            <a:r>
              <a:rPr lang="ko-KR" altLang="en-US" sz="1200"/>
              <a:t>년 광주북구청초청공연</a:t>
            </a:r>
          </a:p>
        </p:txBody>
      </p:sp>
      <p:pic>
        <p:nvPicPr>
          <p:cNvPr id="16" name="_x37493728" descr="EMB000009d81aa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090" y="986739"/>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89893864" descr="EMB000009d81aa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3253" y="3506101"/>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977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47</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970411"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파이 도둑을 막아라</a:t>
            </a:r>
          </a:p>
        </p:txBody>
      </p:sp>
      <p:sp>
        <p:nvSpPr>
          <p:cNvPr id="15" name="TextBox 8"/>
          <p:cNvSpPr txBox="1">
            <a:spLocks noChangeArrowheads="1"/>
          </p:cNvSpPr>
          <p:nvPr/>
        </p:nvSpPr>
        <p:spPr bwMode="auto">
          <a:xfrm>
            <a:off x="4411400" y="937291"/>
            <a:ext cx="426275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r>
              <a:rPr lang="ko-KR" altLang="en-US" sz="1200" b="1" dirty="0"/>
              <a:t> </a:t>
            </a:r>
            <a:endParaRPr lang="en-US" altLang="ko-KR" sz="1200" b="1" dirty="0"/>
          </a:p>
          <a:p>
            <a:pPr algn="l" eaLnBrk="1" hangingPunct="1"/>
            <a:endParaRPr lang="ko-KR" altLang="en-US" sz="1200" dirty="0"/>
          </a:p>
          <a:p>
            <a:pPr algn="l"/>
            <a:r>
              <a:rPr lang="ko-KR" altLang="en-US" sz="1200" dirty="0"/>
              <a:t>동물들이 사는 마을</a:t>
            </a:r>
            <a:r>
              <a:rPr lang="en-US" altLang="ko-KR" sz="1200" dirty="0"/>
              <a:t>, </a:t>
            </a:r>
            <a:r>
              <a:rPr lang="ko-KR" altLang="en-US" sz="1200" dirty="0"/>
              <a:t>서로 힘을 모아 일을 하고 음식을 장만하는 동물친구들이 있는 반면 일은 않고 빈둥대다가 몰래 와서 파이를 훔쳐가는 늑대가 있다</a:t>
            </a:r>
            <a:r>
              <a:rPr lang="en-US" altLang="ko-KR" sz="1200" dirty="0"/>
              <a:t>. </a:t>
            </a:r>
            <a:endParaRPr lang="ko-KR" altLang="en-US" sz="1200" dirty="0"/>
          </a:p>
          <a:p>
            <a:pPr algn="l"/>
            <a:r>
              <a:rPr lang="ko-KR" altLang="en-US" sz="1200" dirty="0"/>
              <a:t>생쥐가 늑대를 막겠다고 했지만 숨바꼭질에 속게 되고</a:t>
            </a:r>
            <a:r>
              <a:rPr lang="en-US" altLang="ko-KR" sz="1200" dirty="0"/>
              <a:t>, </a:t>
            </a:r>
            <a:r>
              <a:rPr lang="ko-KR" altLang="en-US" sz="1200" dirty="0"/>
              <a:t>원숭이가 막겠다고 장담했지만 달리기 시합에 속고 만다</a:t>
            </a:r>
            <a:r>
              <a:rPr lang="en-US" altLang="ko-KR" sz="1200" dirty="0"/>
              <a:t>. </a:t>
            </a:r>
            <a:endParaRPr lang="ko-KR" altLang="en-US" sz="1200" dirty="0"/>
          </a:p>
          <a:p>
            <a:pPr algn="l"/>
            <a:r>
              <a:rPr lang="ko-KR" altLang="en-US" sz="1200" dirty="0"/>
              <a:t>멍멍이는 뼈다귀에</a:t>
            </a:r>
            <a:r>
              <a:rPr lang="en-US" altLang="ko-KR" sz="1200" dirty="0"/>
              <a:t>, </a:t>
            </a:r>
            <a:r>
              <a:rPr lang="ko-KR" altLang="en-US" sz="1200" dirty="0"/>
              <a:t>돼지는 햄버거에 곰까지 막아서지만 속수무책이다</a:t>
            </a:r>
            <a:r>
              <a:rPr lang="en-US" altLang="ko-KR" sz="1200" dirty="0"/>
              <a:t>. </a:t>
            </a:r>
            <a:endParaRPr lang="ko-KR" altLang="en-US" sz="1200" dirty="0"/>
          </a:p>
          <a:p>
            <a:pPr algn="l"/>
            <a:r>
              <a:rPr lang="ko-KR" altLang="en-US" sz="1200" dirty="0"/>
              <a:t>동물친구들은 일은 하지 않고 빈둥대는 건 마찬가지인 토끼에게 부탁하는데</a:t>
            </a:r>
            <a:r>
              <a:rPr lang="en-US" altLang="ko-KR" sz="1200" dirty="0"/>
              <a:t>…….</a:t>
            </a:r>
            <a:endParaRPr lang="ko-KR" altLang="en-US" sz="1200" dirty="0"/>
          </a:p>
          <a:p>
            <a:pPr algn="l" eaLnBrk="1" hangingPunct="1"/>
            <a:endParaRPr lang="en-US" altLang="ko-KR" sz="1200" b="1" dirty="0"/>
          </a:p>
          <a:p>
            <a:pPr algn="l" eaLnBrk="1" hangingPunct="1"/>
            <a:r>
              <a:rPr lang="en-US" altLang="ko-KR" sz="1200" b="1" dirty="0"/>
              <a:t>&lt;</a:t>
            </a:r>
            <a:r>
              <a:rPr lang="ko-KR" altLang="en-US" sz="1200" b="1" dirty="0"/>
              <a:t>작품특징</a:t>
            </a:r>
            <a:r>
              <a:rPr lang="en-US" altLang="ko-KR" sz="1200" b="1" dirty="0"/>
              <a:t>&gt;</a:t>
            </a:r>
          </a:p>
          <a:p>
            <a:pPr algn="l"/>
            <a:endParaRPr lang="ko-KR" altLang="en-US" sz="1200" dirty="0"/>
          </a:p>
          <a:p>
            <a:pPr algn="l"/>
            <a:r>
              <a:rPr lang="ko-KR" altLang="en-US" sz="1200" dirty="0"/>
              <a:t>누구에게나 좋아서 꼼짝 못하는 게 있으며 그 점을 잘 이용하면 상대로 </a:t>
            </a:r>
            <a:r>
              <a:rPr lang="ko-KR" altLang="en-US" sz="1200" dirty="0" err="1"/>
              <a:t>부터</a:t>
            </a:r>
            <a:r>
              <a:rPr lang="ko-KR" altLang="en-US" sz="1200" dirty="0"/>
              <a:t> 마음을 얻을 수 있다는 지혜를 엿봅니다</a:t>
            </a:r>
            <a:r>
              <a:rPr lang="en-US" altLang="ko-KR" sz="1200" dirty="0"/>
              <a:t>. </a:t>
            </a:r>
            <a:endParaRPr lang="ko-KR" altLang="en-US" sz="1200" dirty="0"/>
          </a:p>
          <a:p>
            <a:pPr algn="l"/>
            <a:r>
              <a:rPr lang="en-US" altLang="ko-KR" sz="1200" dirty="0"/>
              <a:t>"</a:t>
            </a:r>
            <a:r>
              <a:rPr lang="ko-KR" altLang="en-US" sz="1200" dirty="0"/>
              <a:t>얘 생쥐야 넌 숨바꼭질을 좋아하는데</a:t>
            </a:r>
            <a:r>
              <a:rPr lang="en-US" altLang="ko-KR" sz="1200" dirty="0"/>
              <a:t>, </a:t>
            </a:r>
            <a:r>
              <a:rPr lang="ko-KR" altLang="en-US" sz="1200" dirty="0"/>
              <a:t>친구들이 놀아주지 않지</a:t>
            </a:r>
            <a:r>
              <a:rPr lang="en-US" altLang="ko-KR" sz="1200" dirty="0"/>
              <a:t>? </a:t>
            </a:r>
            <a:r>
              <a:rPr lang="ko-KR" altLang="en-US" sz="1200" dirty="0"/>
              <a:t>내가 놀아줄게 우리 숨바꼭질하자</a:t>
            </a:r>
            <a:r>
              <a:rPr lang="en-US" altLang="ko-KR" sz="1200" dirty="0"/>
              <a:t>. </a:t>
            </a:r>
            <a:r>
              <a:rPr lang="ko-KR" altLang="en-US" sz="1200" dirty="0"/>
              <a:t>응</a:t>
            </a:r>
            <a:r>
              <a:rPr lang="en-US" altLang="ko-KR" sz="1200" dirty="0"/>
              <a:t>?"</a:t>
            </a:r>
            <a:endParaRPr lang="ko-KR" altLang="en-US" sz="1200" dirty="0"/>
          </a:p>
          <a:p>
            <a:pPr algn="l"/>
            <a:r>
              <a:rPr lang="ko-KR" altLang="en-US" sz="1200" dirty="0"/>
              <a:t>근면 성실도 중요하지만 지혜롭게 일하는 것 또한 중요하다는 교훈을 주는 재미있는 인형극입니다</a:t>
            </a:r>
            <a:r>
              <a:rPr lang="en-US" altLang="ko-KR" sz="1200" dirty="0"/>
              <a:t>.</a:t>
            </a:r>
            <a:endParaRPr lang="ko-KR" altLang="en-US" sz="1200" dirty="0"/>
          </a:p>
        </p:txBody>
      </p:sp>
      <p:pic>
        <p:nvPicPr>
          <p:cNvPr id="16" name="_x273358168" descr="EMB00000e8024cd"/>
          <p:cNvPicPr>
            <a:picLocks noChangeAspect="1" noChangeArrowheads="1"/>
          </p:cNvPicPr>
          <p:nvPr/>
        </p:nvPicPr>
        <p:blipFill>
          <a:blip r:embed="rId3" cstate="print"/>
          <a:srcRect/>
          <a:stretch>
            <a:fillRect/>
          </a:stretch>
        </p:blipFill>
        <p:spPr bwMode="auto">
          <a:xfrm>
            <a:off x="537256" y="1767132"/>
            <a:ext cx="3416300" cy="2270125"/>
          </a:xfrm>
          <a:prstGeom prst="rect">
            <a:avLst/>
          </a:prstGeom>
          <a:noFill/>
        </p:spPr>
      </p:pic>
    </p:spTree>
    <p:extLst>
      <p:ext uri="{BB962C8B-B14F-4D97-AF65-F5344CB8AC3E}">
        <p14:creationId xmlns:p14="http://schemas.microsoft.com/office/powerpoint/2010/main" val="1438110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48</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297698"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팥죽 할멈과 호랑이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전례 인형극</a:t>
            </a:r>
          </a:p>
        </p:txBody>
      </p:sp>
      <p:sp>
        <p:nvSpPr>
          <p:cNvPr id="15" name="TextBox 8"/>
          <p:cNvSpPr txBox="1">
            <a:spLocks noChangeArrowheads="1"/>
          </p:cNvSpPr>
          <p:nvPr/>
        </p:nvSpPr>
        <p:spPr bwMode="auto">
          <a:xfrm>
            <a:off x="4587399" y="972583"/>
            <a:ext cx="4105275" cy="421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깊은 산중에 할머니가 혼자 살고 있었는데 하루는 팥밭을 매는데 갑자기 호랑이가 나타난다</a:t>
            </a:r>
            <a:r>
              <a:rPr lang="en-US" altLang="ko-KR" sz="1100"/>
              <a:t>. </a:t>
            </a:r>
            <a:r>
              <a:rPr lang="ko-KR" altLang="en-US" sz="1100"/>
              <a:t>호랑이는 당장이라도 할머니를 잡아먹을 기세로 달려드는데 할머니는 호랑이이게 살려달라고 말한다</a:t>
            </a:r>
            <a:r>
              <a:rPr lang="en-US" altLang="ko-KR" sz="1100"/>
              <a:t>. </a:t>
            </a:r>
            <a:r>
              <a:rPr lang="ko-KR" altLang="en-US" sz="1100"/>
              <a:t>호랑이는 당장 잡아먹으려 하지만 어린이친구들의 반대로 할머니와 내기를 한다</a:t>
            </a:r>
            <a:r>
              <a:rPr lang="en-US" altLang="ko-KR" sz="1100"/>
              <a:t>. </a:t>
            </a:r>
            <a:r>
              <a:rPr lang="ko-KR" altLang="en-US" sz="1100"/>
              <a:t>내기에 진 할머니는 갑자기 맛있는 팥죽을 먹어봤냐고 묻는다</a:t>
            </a:r>
            <a:r>
              <a:rPr lang="en-US" altLang="ko-KR" sz="1100"/>
              <a:t>. </a:t>
            </a:r>
            <a:r>
              <a:rPr lang="ko-KR" altLang="en-US" sz="1100"/>
              <a:t>지금 매고 있는 이 밭이 팥밭인데 </a:t>
            </a:r>
            <a:r>
              <a:rPr lang="en-US" altLang="ko-KR" sz="1100"/>
              <a:t>100</a:t>
            </a:r>
            <a:r>
              <a:rPr lang="ko-KR" altLang="en-US" sz="1100"/>
              <a:t>밤을 자고 오면 맛있는 팥죽을 해 놓을 테니 팥죽도 먹고 할머니를 잡아 먹으라고 애원을 해 호랑이는 들어준다</a:t>
            </a:r>
            <a:r>
              <a:rPr lang="en-US" altLang="ko-KR" sz="1100"/>
              <a:t>. </a:t>
            </a:r>
            <a:r>
              <a:rPr lang="ko-KR" altLang="en-US" sz="1100"/>
              <a:t>할머니는 호랑이와 약속한 날이 가까워 지자 매일매일 눈물로 밤을 세우자 할머니를 도와주겠다는 친구들이 나타나는데 용감한 사냥꾼일까</a:t>
            </a:r>
            <a:r>
              <a:rPr lang="en-US" altLang="ko-KR" sz="1100"/>
              <a:t>? </a:t>
            </a:r>
            <a:r>
              <a:rPr lang="ko-KR" altLang="en-US" sz="1100"/>
              <a:t>씩씩한 장군일까</a:t>
            </a:r>
            <a:r>
              <a:rPr lang="en-US" altLang="ko-KR" sz="1100"/>
              <a:t>? </a:t>
            </a:r>
            <a:r>
              <a:rPr lang="ko-KR" altLang="en-US" sz="1100"/>
              <a:t>과연 누가 나타나서 도울까요</a:t>
            </a:r>
            <a:r>
              <a:rPr lang="en-US" altLang="ko-KR" sz="1100"/>
              <a:t>? </a:t>
            </a:r>
          </a:p>
          <a:p>
            <a:pPr algn="l" eaLnBrk="1" hangingPunct="1"/>
            <a:endParaRPr lang="en-US" altLang="ko-KR" sz="11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100" b="1"/>
          </a:p>
          <a:p>
            <a:pPr algn="l" eaLnBrk="1" hangingPunct="1"/>
            <a:r>
              <a:rPr lang="ko-KR" altLang="en-US" sz="1100"/>
              <a:t>어린이가 참여하는 라이브 뮤지컬</a:t>
            </a:r>
          </a:p>
          <a:p>
            <a:pPr algn="l" eaLnBrk="1" hangingPunct="1"/>
            <a:r>
              <a:rPr lang="ko-KR" altLang="en-US" sz="1100"/>
              <a:t>춘천인형극제 및 전국어린이극 축제에 많이 초청된 호빵아저씨 베스트 레파토리 국악이 어우러져 흥이 나는 전례인형극입니다</a:t>
            </a:r>
            <a:r>
              <a:rPr lang="en-US" altLang="ko-KR" sz="1100"/>
              <a:t>. </a:t>
            </a:r>
            <a:endParaRPr lang="ko-KR" altLang="en-US" sz="1100"/>
          </a:p>
          <a:p>
            <a:pPr algn="l" eaLnBrk="1" hangingPunct="1"/>
            <a:endParaRPr lang="en-US" altLang="ko-KR" sz="1100"/>
          </a:p>
          <a:p>
            <a:pPr algn="l" eaLnBrk="1" hangingPunct="1"/>
            <a:r>
              <a:rPr lang="ko-KR" altLang="en-US" sz="1100"/>
              <a:t>춘천인형극제 출품</a:t>
            </a:r>
          </a:p>
          <a:p>
            <a:pPr algn="l" eaLnBrk="1" hangingPunct="1"/>
            <a:r>
              <a:rPr lang="ko-KR" altLang="en-US" sz="1100"/>
              <a:t>광주빛고을 인형극제 초청작</a:t>
            </a:r>
          </a:p>
          <a:p>
            <a:pPr algn="l" eaLnBrk="1" hangingPunct="1"/>
            <a:r>
              <a:rPr lang="ko-KR" altLang="en-US" sz="1100"/>
              <a:t>전국도서관 </a:t>
            </a:r>
            <a:r>
              <a:rPr lang="en-US" altLang="ko-KR" sz="1100"/>
              <a:t>40</a:t>
            </a:r>
            <a:r>
              <a:rPr lang="ko-KR" altLang="en-US" sz="1100"/>
              <a:t>여곳 순회공연 </a:t>
            </a:r>
          </a:p>
        </p:txBody>
      </p:sp>
      <p:pic>
        <p:nvPicPr>
          <p:cNvPr id="16" name="_x66388288" descr="EMB00000d2c22c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149" y="863045"/>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12464216" descr="EMB00000d2c22c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7312" y="3383995"/>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8315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49</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077539"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해님 달님</a:t>
            </a:r>
          </a:p>
        </p:txBody>
      </p:sp>
      <p:sp>
        <p:nvSpPr>
          <p:cNvPr id="15" name="TextBox 8"/>
          <p:cNvSpPr txBox="1">
            <a:spLocks noChangeArrowheads="1"/>
          </p:cNvSpPr>
          <p:nvPr/>
        </p:nvSpPr>
        <p:spPr bwMode="auto">
          <a:xfrm>
            <a:off x="4583357" y="1022572"/>
            <a:ext cx="4176712"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r>
              <a:rPr lang="ko-KR" altLang="en-US" sz="1200" b="1" dirty="0"/>
              <a:t> </a:t>
            </a:r>
            <a:endParaRPr lang="en-US" altLang="ko-KR" sz="1200" b="1" dirty="0"/>
          </a:p>
          <a:p>
            <a:pPr algn="l"/>
            <a:endParaRPr lang="ko-KR" altLang="en-US" sz="1200" dirty="0"/>
          </a:p>
          <a:p>
            <a:pPr algn="l"/>
            <a:r>
              <a:rPr lang="ko-KR" altLang="en-US" sz="1200" dirty="0"/>
              <a:t>다정한 오누이 </a:t>
            </a:r>
            <a:r>
              <a:rPr lang="en-US" altLang="ko-KR" sz="1200" dirty="0"/>
              <a:t>(</a:t>
            </a:r>
            <a:r>
              <a:rPr lang="ko-KR" altLang="en-US" sz="1200" dirty="0"/>
              <a:t>머루와 다래</a:t>
            </a:r>
            <a:r>
              <a:rPr lang="en-US" altLang="ko-KR" sz="1200" dirty="0"/>
              <a:t>)</a:t>
            </a:r>
            <a:r>
              <a:rPr lang="ko-KR" altLang="en-US" sz="1200" dirty="0"/>
              <a:t>는 어머니가 잔칫집에 일하러 가시자 배고픔을 달래려 재미있는 놀이를 하며 어머니를 기다리고 있었다</a:t>
            </a:r>
            <a:r>
              <a:rPr lang="en-US" altLang="ko-KR" sz="1200" dirty="0"/>
              <a:t>. </a:t>
            </a:r>
            <a:r>
              <a:rPr lang="ko-KR" altLang="en-US" sz="1200" dirty="0"/>
              <a:t>저녁때가 되어 아이들에게 줄 떡을 얻어 돌아오던 어머니는 굶주린 호랑이를 만나게 되고</a:t>
            </a:r>
            <a:r>
              <a:rPr lang="en-US" altLang="ko-KR" sz="1200" dirty="0"/>
              <a:t>, </a:t>
            </a:r>
            <a:r>
              <a:rPr lang="ko-KR" altLang="en-US" sz="1200" dirty="0"/>
              <a:t>떡을 다 빼앗긴 후 그만 호랑이에게 잡아 먹히고 만다</a:t>
            </a:r>
            <a:r>
              <a:rPr lang="en-US" altLang="ko-KR" sz="1200" dirty="0"/>
              <a:t>.</a:t>
            </a:r>
            <a:endParaRPr lang="ko-KR" altLang="en-US" sz="1200" dirty="0"/>
          </a:p>
          <a:p>
            <a:pPr algn="l"/>
            <a:r>
              <a:rPr lang="ko-KR" altLang="en-US" sz="1200" dirty="0"/>
              <a:t>호랑이는 어머니로 변장을 해서 집에 남아있는 오누이에게로 찾아가고 이를 눈치 챈 오누이는 나무위로 도망가는데</a:t>
            </a:r>
            <a:r>
              <a:rPr lang="en-US" altLang="ko-KR" sz="1200" dirty="0"/>
              <a:t>……. </a:t>
            </a:r>
            <a:endParaRPr lang="ko-KR" altLang="en-US" sz="1200" dirty="0"/>
          </a:p>
          <a:p>
            <a:pPr algn="l" eaLnBrk="1" hangingPunct="1"/>
            <a:endParaRPr lang="en-US" altLang="ko-KR" sz="1200" dirty="0"/>
          </a:p>
          <a:p>
            <a:pPr algn="l" eaLnBrk="1" hangingPunct="1"/>
            <a:r>
              <a:rPr lang="en-US" altLang="ko-KR" sz="1200" b="1" dirty="0"/>
              <a:t>&lt;</a:t>
            </a:r>
            <a:r>
              <a:rPr lang="ko-KR" altLang="en-US" sz="1200" b="1" dirty="0"/>
              <a:t>작품특징</a:t>
            </a:r>
            <a:r>
              <a:rPr lang="en-US" altLang="ko-KR" sz="1200" b="1" dirty="0"/>
              <a:t>&gt;</a:t>
            </a:r>
          </a:p>
          <a:p>
            <a:pPr algn="l" eaLnBrk="1" hangingPunct="1"/>
            <a:endParaRPr lang="ko-KR" altLang="en-US" sz="1200" dirty="0"/>
          </a:p>
          <a:p>
            <a:pPr algn="l"/>
            <a:r>
              <a:rPr lang="en-US" altLang="ko-KR" sz="1200" dirty="0" err="1"/>
              <a:t>전래</a:t>
            </a:r>
            <a:r>
              <a:rPr lang="en-US" altLang="ko-KR" sz="1200" dirty="0"/>
              <a:t> </a:t>
            </a:r>
            <a:r>
              <a:rPr lang="en-US" altLang="ko-KR" sz="1200" dirty="0" err="1"/>
              <a:t>동화를</a:t>
            </a:r>
            <a:r>
              <a:rPr lang="en-US" altLang="ko-KR" sz="1200" dirty="0"/>
              <a:t> </a:t>
            </a:r>
            <a:r>
              <a:rPr lang="en-US" altLang="ko-KR" sz="1200" dirty="0" err="1"/>
              <a:t>바탕으로</a:t>
            </a:r>
            <a:r>
              <a:rPr lang="en-US" altLang="ko-KR" sz="1200" dirty="0"/>
              <a:t> </a:t>
            </a:r>
            <a:r>
              <a:rPr lang="en-US" altLang="ko-KR" sz="1200" dirty="0" err="1"/>
              <a:t>이야기를</a:t>
            </a:r>
            <a:r>
              <a:rPr lang="en-US" altLang="ko-KR" sz="1200" dirty="0"/>
              <a:t> </a:t>
            </a:r>
            <a:r>
              <a:rPr lang="en-US" altLang="ko-KR" sz="1200" dirty="0" err="1"/>
              <a:t>현대</a:t>
            </a:r>
            <a:r>
              <a:rPr lang="en-US" altLang="ko-KR" sz="1200" dirty="0"/>
              <a:t> </a:t>
            </a:r>
            <a:r>
              <a:rPr lang="en-US" altLang="ko-KR" sz="1200" dirty="0" err="1"/>
              <a:t>어린이들의</a:t>
            </a:r>
            <a:r>
              <a:rPr lang="en-US" altLang="ko-KR" sz="1200" dirty="0"/>
              <a:t> </a:t>
            </a:r>
            <a:r>
              <a:rPr lang="en-US" altLang="ko-KR" sz="1200" dirty="0" err="1"/>
              <a:t>정서에</a:t>
            </a:r>
            <a:r>
              <a:rPr lang="en-US" altLang="ko-KR" sz="1200" dirty="0"/>
              <a:t> </a:t>
            </a:r>
            <a:r>
              <a:rPr lang="en-US" altLang="ko-KR" sz="1200" dirty="0" err="1"/>
              <a:t>맞게</a:t>
            </a:r>
            <a:r>
              <a:rPr lang="en-US" altLang="ko-KR" sz="1200" dirty="0"/>
              <a:t> </a:t>
            </a:r>
            <a:r>
              <a:rPr lang="en-US" altLang="ko-KR" sz="1200" dirty="0" err="1"/>
              <a:t>각색</a:t>
            </a:r>
            <a:r>
              <a:rPr lang="en-US" altLang="ko-KR" sz="1200" dirty="0"/>
              <a:t> </a:t>
            </a:r>
            <a:r>
              <a:rPr lang="en-US" altLang="ko-KR" sz="1200" dirty="0" err="1"/>
              <a:t>하였습니다</a:t>
            </a:r>
            <a:r>
              <a:rPr lang="en-US" altLang="ko-KR" sz="1200" dirty="0"/>
              <a:t>. </a:t>
            </a:r>
          </a:p>
        </p:txBody>
      </p:sp>
      <p:grpSp>
        <p:nvGrpSpPr>
          <p:cNvPr id="16" name="그룹 8"/>
          <p:cNvGrpSpPr>
            <a:grpSpLocks/>
          </p:cNvGrpSpPr>
          <p:nvPr/>
        </p:nvGrpSpPr>
        <p:grpSpPr bwMode="auto">
          <a:xfrm>
            <a:off x="636832" y="1382934"/>
            <a:ext cx="3600450" cy="2879725"/>
            <a:chOff x="755576" y="2564904"/>
            <a:chExt cx="3528392" cy="2555822"/>
          </a:xfrm>
        </p:grpSpPr>
        <p:pic>
          <p:nvPicPr>
            <p:cNvPr id="17" name="그림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564904"/>
              <a:ext cx="3528392" cy="255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1844586" y="3594842"/>
              <a:ext cx="1302144" cy="307150"/>
            </a:xfrm>
            <a:prstGeom prst="rect">
              <a:avLst/>
            </a:prstGeom>
            <a:noFill/>
          </p:spPr>
          <p:txBody>
            <a:bodyPr wrap="none">
              <a:spAutoFit/>
            </a:bodyPr>
            <a:lstStyle/>
            <a:p>
              <a:pPr>
                <a:defRPr/>
              </a:pPr>
              <a:r>
                <a:rPr lang="ko-KR" altLang="en-US" sz="1400" b="1" dirty="0">
                  <a:solidFill>
                    <a:schemeClr val="bg1">
                      <a:lumMod val="50000"/>
                    </a:schemeClr>
                  </a:solidFill>
                  <a:latin typeface="굴림" pitchFamily="50" charset="-127"/>
                  <a:ea typeface="굴림" pitchFamily="50" charset="-127"/>
                </a:rPr>
                <a:t>이미지 </a:t>
              </a:r>
              <a:r>
                <a:rPr lang="ko-KR" altLang="en-US" sz="1400" b="1" dirty="0" err="1">
                  <a:solidFill>
                    <a:schemeClr val="bg1">
                      <a:lumMod val="50000"/>
                    </a:schemeClr>
                  </a:solidFill>
                  <a:latin typeface="굴림" pitchFamily="50" charset="-127"/>
                  <a:ea typeface="굴림" pitchFamily="50" charset="-127"/>
                </a:rPr>
                <a:t>준비중</a:t>
              </a:r>
              <a:endParaRPr lang="ko-KR" altLang="en-US" sz="1400" b="1" dirty="0">
                <a:solidFill>
                  <a:schemeClr val="bg1">
                    <a:lumMod val="50000"/>
                  </a:schemeClr>
                </a:solidFill>
                <a:latin typeface="굴림" pitchFamily="50" charset="-127"/>
                <a:ea typeface="굴림" pitchFamily="50" charset="-127"/>
              </a:endParaRPr>
            </a:p>
          </p:txBody>
        </p:sp>
      </p:grpSp>
    </p:spTree>
    <p:extLst>
      <p:ext uri="{BB962C8B-B14F-4D97-AF65-F5344CB8AC3E}">
        <p14:creationId xmlns:p14="http://schemas.microsoft.com/office/powerpoint/2010/main" val="3354874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4258089" cy="338554"/>
          </a:xfrm>
          <a:prstGeom prst="rect">
            <a:avLst/>
          </a:prstGeom>
          <a:noFill/>
        </p:spPr>
        <p:txBody>
          <a:bodyPr wrap="none">
            <a:spAutoFit/>
          </a:bodyPr>
          <a:lstStyle/>
          <a:p>
            <a:pPr fontAlgn="base">
              <a:spcBef>
                <a:spcPct val="0"/>
              </a:spcBef>
              <a:spcAft>
                <a:spcPct val="0"/>
              </a:spcAft>
              <a:defRPr/>
            </a:pPr>
            <a:r>
              <a:rPr lang="en-US" altLang="ko-KR" sz="1600" b="1" dirty="0">
                <a:solidFill>
                  <a:schemeClr val="accent1"/>
                </a:solidFill>
                <a:latin typeface="맑은 고딕" pitchFamily="50" charset="-127"/>
                <a:ea typeface="맑은 고딕" pitchFamily="50" charset="-127"/>
              </a:rPr>
              <a:t>Honey horse has a problem – </a:t>
            </a:r>
            <a:r>
              <a:rPr lang="ko-KR" altLang="en-US" sz="1600" b="1" dirty="0">
                <a:solidFill>
                  <a:schemeClr val="accent1"/>
                </a:solidFill>
                <a:latin typeface="맑은 고딕" pitchFamily="50" charset="-127"/>
                <a:ea typeface="맑은 고딕" pitchFamily="50" charset="-127"/>
              </a:rPr>
              <a:t>영어 인형극</a:t>
            </a:r>
          </a:p>
        </p:txBody>
      </p:sp>
      <p:sp>
        <p:nvSpPr>
          <p:cNvPr id="15" name="TextBox 8"/>
          <p:cNvSpPr txBox="1">
            <a:spLocks noChangeArrowheads="1"/>
          </p:cNvSpPr>
          <p:nvPr/>
        </p:nvSpPr>
        <p:spPr bwMode="auto">
          <a:xfrm>
            <a:off x="4444524" y="1162050"/>
            <a:ext cx="424815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en-US" altLang="ko-KR" sz="1200"/>
              <a:t> </a:t>
            </a:r>
            <a:r>
              <a:rPr lang="ko-KR" altLang="en-US" sz="1100"/>
              <a:t>말 허니는 풀을 뜯어 먹다가 갑자기 이상한 소리 히깝</a:t>
            </a:r>
            <a:r>
              <a:rPr lang="en-US" altLang="ko-KR" sz="1100"/>
              <a:t>!(</a:t>
            </a:r>
            <a:r>
              <a:rPr lang="ko-KR" altLang="en-US" sz="1100"/>
              <a:t>딸꾹질 영어소리</a:t>
            </a:r>
            <a:r>
              <a:rPr lang="en-US" altLang="ko-KR" sz="1100"/>
              <a:t>)</a:t>
            </a:r>
            <a:r>
              <a:rPr lang="ko-KR" altLang="en-US" sz="1100"/>
              <a:t>를 듣고는 병에 걸린 줄 알고 동물친구들에게 도움을 청한다</a:t>
            </a:r>
            <a:r>
              <a:rPr lang="en-US" altLang="ko-KR" sz="1100"/>
              <a:t>. </a:t>
            </a:r>
            <a:r>
              <a:rPr lang="ko-KR" altLang="en-US" sz="1100"/>
              <a:t>동물들은 </a:t>
            </a:r>
            <a:r>
              <a:rPr lang="en-US" altLang="ko-KR" sz="1100"/>
              <a:t>"</a:t>
            </a:r>
            <a:r>
              <a:rPr lang="ko-KR" altLang="en-US" sz="1100"/>
              <a:t>아마 이건 </a:t>
            </a:r>
            <a:r>
              <a:rPr lang="en-US" altLang="ko-KR" sz="1100"/>
              <a:t>00</a:t>
            </a:r>
            <a:r>
              <a:rPr lang="ko-KR" altLang="en-US" sz="1100"/>
              <a:t>가 알거야 찾아가자</a:t>
            </a:r>
            <a:r>
              <a:rPr lang="en-US" altLang="ko-KR" sz="1100"/>
              <a:t>!" </a:t>
            </a:r>
            <a:r>
              <a:rPr lang="ko-KR" altLang="en-US" sz="1100"/>
              <a:t>이런 반복적인 영어를 말하며 동물들을 만난다</a:t>
            </a:r>
            <a:r>
              <a:rPr lang="en-US" altLang="ko-KR" sz="1100"/>
              <a:t>. </a:t>
            </a:r>
            <a:r>
              <a:rPr lang="ko-KR" altLang="en-US" sz="1100"/>
              <a:t>결국 부엉이를 만나게 되고 부엉이는 병이 아니라 딸꾹질이니 물을 들이키라고 말한다</a:t>
            </a:r>
            <a:r>
              <a:rPr lang="en-US" altLang="ko-KR" sz="1100"/>
              <a:t>. </a:t>
            </a:r>
          </a:p>
          <a:p>
            <a:pPr algn="l" eaLnBrk="1" hangingPunct="1"/>
            <a:r>
              <a:rPr lang="ko-KR" altLang="en-US" sz="1100"/>
              <a:t>모두가 신나하며 춤을 추며 마친다</a:t>
            </a:r>
            <a:r>
              <a:rPr lang="en-US" altLang="ko-KR" sz="1100"/>
              <a:t>. </a:t>
            </a:r>
            <a:endParaRPr lang="en-US" altLang="ko-KR" sz="1200"/>
          </a:p>
          <a:p>
            <a:pPr algn="l" eaLnBrk="1" hangingPunct="1"/>
            <a:endParaRPr lang="en-US" altLang="ko-KR" sz="12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b="1"/>
          </a:p>
          <a:p>
            <a:pPr algn="l" eaLnBrk="1" hangingPunct="1"/>
            <a:r>
              <a:rPr lang="ko-KR" altLang="en-US" sz="1100"/>
              <a:t>전체 영어로 구성되어있으며 단순한 스토리라 어린이들이 이해가 빠릅니다</a:t>
            </a:r>
            <a:r>
              <a:rPr lang="en-US" altLang="ko-KR" sz="1100"/>
              <a:t>. </a:t>
            </a:r>
            <a:r>
              <a:rPr lang="ko-KR" altLang="en-US" sz="1100"/>
              <a:t>많은 동물들이 등장하며 반복적인 인사말과 대사가 귀에 들어옵니다</a:t>
            </a:r>
            <a:r>
              <a:rPr lang="en-US" altLang="ko-KR" sz="1100"/>
              <a:t>. '</a:t>
            </a:r>
            <a:r>
              <a:rPr lang="ko-KR" altLang="en-US" sz="1100"/>
              <a:t>아아 나도 영어로 된 인형극을 볼 수 있구나</a:t>
            </a:r>
            <a:r>
              <a:rPr lang="en-US" altLang="ko-KR" sz="1100"/>
              <a:t>!' </a:t>
            </a:r>
            <a:r>
              <a:rPr lang="ko-KR" altLang="en-US" sz="1100"/>
              <a:t>라는 자신감이 듭니다</a:t>
            </a:r>
            <a:r>
              <a:rPr lang="en-US" altLang="ko-KR" sz="1100"/>
              <a:t>. </a:t>
            </a:r>
            <a:endParaRPr lang="ko-KR" altLang="en-US" sz="1100"/>
          </a:p>
          <a:p>
            <a:pPr algn="l" eaLnBrk="1" hangingPunct="1"/>
            <a:r>
              <a:rPr lang="en-US" altLang="ko-KR" sz="1100"/>
              <a:t>100% </a:t>
            </a:r>
            <a:r>
              <a:rPr lang="ko-KR" altLang="en-US" sz="1100"/>
              <a:t>원어민 성우들의 목소리로 제작했습니다</a:t>
            </a:r>
            <a:r>
              <a:rPr lang="en-US" altLang="ko-KR" sz="1100"/>
              <a:t>. </a:t>
            </a:r>
          </a:p>
          <a:p>
            <a:pPr algn="l" eaLnBrk="1" hangingPunct="1"/>
            <a:endParaRPr lang="ko-KR" altLang="en-US" sz="1100"/>
          </a:p>
          <a:p>
            <a:pPr algn="l" eaLnBrk="1" hangingPunct="1"/>
            <a:r>
              <a:rPr lang="en-US" altLang="ko-KR" sz="1100"/>
              <a:t>00</a:t>
            </a:r>
            <a:r>
              <a:rPr lang="ko-KR" altLang="en-US" sz="1100"/>
              <a:t>영어사의뢰로 호빵아저씨가 제작한 것으로 </a:t>
            </a:r>
            <a:r>
              <a:rPr lang="en-US" altLang="ko-KR" sz="1100"/>
              <a:t>20</a:t>
            </a:r>
            <a:r>
              <a:rPr lang="ko-KR" altLang="en-US" sz="1100"/>
              <a:t>분간 공연됩니다</a:t>
            </a:r>
            <a:r>
              <a:rPr lang="en-US" altLang="ko-KR" sz="1100"/>
              <a:t>. </a:t>
            </a:r>
            <a:endParaRPr lang="ko-KR" altLang="en-US" sz="1100"/>
          </a:p>
          <a:p>
            <a:pPr algn="l" eaLnBrk="1" hangingPunct="1"/>
            <a:r>
              <a:rPr lang="ko-KR" altLang="en-US" sz="1100"/>
              <a:t>공연전에 호빵아저씨가 주의집중과 매직 그리고 인형극에 대한 전반적인 이야기를 들려줘 이해를 돕습니다</a:t>
            </a:r>
            <a:r>
              <a:rPr lang="en-US" altLang="ko-KR" sz="1100"/>
              <a:t>. </a:t>
            </a:r>
            <a:r>
              <a:rPr lang="ko-KR" altLang="en-US" sz="1100"/>
              <a:t>영어전문 유치원 강추</a:t>
            </a:r>
            <a:r>
              <a:rPr lang="en-US" altLang="ko-KR" sz="1100"/>
              <a:t>!! </a:t>
            </a:r>
            <a:endParaRPr lang="ko-KR" altLang="en-US" sz="1100"/>
          </a:p>
        </p:txBody>
      </p:sp>
      <p:pic>
        <p:nvPicPr>
          <p:cNvPr id="16" name="_x90094264" descr="EMB000009d81ab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711" y="968375"/>
            <a:ext cx="3024188"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90346848" descr="EMB000009d81ab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6986" y="3513138"/>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002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50</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356735"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형님</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형님</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호랑이 형님</a:t>
            </a:r>
          </a:p>
        </p:txBody>
      </p:sp>
      <p:sp>
        <p:nvSpPr>
          <p:cNvPr id="15" name="TextBox 8"/>
          <p:cNvSpPr txBox="1">
            <a:spLocks noChangeArrowheads="1"/>
          </p:cNvSpPr>
          <p:nvPr/>
        </p:nvSpPr>
        <p:spPr bwMode="auto">
          <a:xfrm>
            <a:off x="4562052" y="1621870"/>
            <a:ext cx="4105275" cy="215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endParaRPr lang="ko-KR" altLang="en-US" sz="1200" b="1"/>
          </a:p>
          <a:p>
            <a:pPr algn="l" eaLnBrk="1" hangingPunct="1"/>
            <a:endParaRPr lang="en-US" altLang="ko-KR" sz="1200"/>
          </a:p>
          <a:p>
            <a:pPr algn="l" eaLnBrk="1" hangingPunct="1"/>
            <a:r>
              <a:rPr lang="ko-KR" altLang="en-US" sz="1100"/>
              <a:t>배꼽이 크다고 놀림은 받던 돌쇠는 한날 나무를 하러 가다가 </a:t>
            </a:r>
            <a:endParaRPr lang="en-US" altLang="ko-KR" sz="1100"/>
          </a:p>
          <a:p>
            <a:pPr algn="l" eaLnBrk="1" hangingPunct="1"/>
            <a:r>
              <a:rPr lang="ko-KR" altLang="en-US" sz="1100"/>
              <a:t>배꼽이 더 큰 호랑이를 만난다</a:t>
            </a:r>
            <a:r>
              <a:rPr lang="en-US" altLang="ko-KR" sz="1100"/>
              <a:t>. </a:t>
            </a:r>
            <a:endParaRPr lang="ko-KR" altLang="en-US" sz="1100"/>
          </a:p>
          <a:p>
            <a:pPr algn="l" eaLnBrk="1" hangingPunct="1"/>
            <a:r>
              <a:rPr lang="ko-KR" altLang="en-US" sz="1100"/>
              <a:t>호랑이가 돌쇠를 잡아먹으려 할 때 돌쇠는 꾀를 내어 호랑이를 보며 형님이라고 말한다</a:t>
            </a:r>
            <a:r>
              <a:rPr lang="en-US" altLang="ko-KR" sz="1100"/>
              <a:t>. </a:t>
            </a:r>
            <a:endParaRPr lang="ko-KR" altLang="en-US" sz="1100"/>
          </a:p>
          <a:p>
            <a:pPr algn="l" eaLnBrk="1" hangingPunct="1"/>
            <a:r>
              <a:rPr lang="ko-KR" altLang="en-US" sz="1100"/>
              <a:t>호랑이는 어이가 없지만 돌쇠의 말을 들어보고는 돌쇠의 꾀에 넘어간다</a:t>
            </a:r>
            <a:r>
              <a:rPr lang="en-US" altLang="ko-KR" sz="1100"/>
              <a:t>. </a:t>
            </a:r>
          </a:p>
          <a:p>
            <a:pPr algn="l" eaLnBrk="1" hangingPunct="1"/>
            <a:r>
              <a:rPr lang="ko-KR" altLang="en-US" sz="1100"/>
              <a:t>그날 이후로 호랑이는 아우와 어머니를 위해 먹을 양식이며 산에서 잡은 고기들을 집 앞 마당에 놓아두고 가는데 참다 못한 돌쇠 어머니가 모든게 다 거짓말이라고 호랑이에게 말해 버린다</a:t>
            </a:r>
            <a:r>
              <a:rPr lang="en-US" altLang="ko-KR" sz="1100"/>
              <a:t>. </a:t>
            </a:r>
            <a:r>
              <a:rPr lang="ko-KR" altLang="en-US" sz="1100"/>
              <a:t>호랑이는 돌변하여 돌쇠를 찾아가는데</a:t>
            </a:r>
            <a:r>
              <a:rPr lang="en-US" altLang="ko-KR" sz="1100"/>
              <a:t>...</a:t>
            </a:r>
            <a:endParaRPr lang="ko-KR" altLang="en-US" sz="1100"/>
          </a:p>
        </p:txBody>
      </p:sp>
      <p:pic>
        <p:nvPicPr>
          <p:cNvPr id="16" name="_x12453072" descr="EMB00000d2c22d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089" y="863045"/>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109737064" descr="EMB00000d2c22d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6252" y="3395107"/>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254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51</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297698"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호랑이를 잡은 바보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전례 인형극</a:t>
            </a:r>
          </a:p>
        </p:txBody>
      </p:sp>
      <p:sp>
        <p:nvSpPr>
          <p:cNvPr id="15" name="TextBox 8"/>
          <p:cNvSpPr txBox="1">
            <a:spLocks noChangeArrowheads="1"/>
          </p:cNvSpPr>
          <p:nvPr/>
        </p:nvSpPr>
        <p:spPr bwMode="auto">
          <a:xfrm>
            <a:off x="4390232" y="1340884"/>
            <a:ext cx="4065587"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endParaRPr lang="ko-KR" altLang="en-US" sz="1200" b="1" dirty="0"/>
          </a:p>
          <a:p>
            <a:pPr algn="l" eaLnBrk="1" hangingPunct="1"/>
            <a:endParaRPr lang="en-US" altLang="ko-KR" sz="1200" dirty="0"/>
          </a:p>
          <a:p>
            <a:pPr fontAlgn="base" latinLnBrk="0"/>
            <a:r>
              <a:rPr lang="ko-KR" altLang="en-US" sz="1200" dirty="0"/>
              <a:t>호랑이는 잘난척하고 다른 동물들과는 함께 놀지 않는다</a:t>
            </a:r>
            <a:r>
              <a:rPr lang="en-US" altLang="ko-KR" sz="1200" dirty="0"/>
              <a:t>.</a:t>
            </a:r>
            <a:endParaRPr lang="ko-KR" altLang="en-US" sz="1200" dirty="0"/>
          </a:p>
          <a:p>
            <a:pPr fontAlgn="base" latinLnBrk="0"/>
            <a:r>
              <a:rPr lang="ko-KR" altLang="en-US" sz="1200" dirty="0"/>
              <a:t>늘 자신이 세상에서 최고라는 생각에 생쥐와 토끼 돼지를 친구로 생각하지 않는다</a:t>
            </a:r>
            <a:r>
              <a:rPr lang="en-US" altLang="ko-KR" sz="1200" dirty="0"/>
              <a:t>. </a:t>
            </a:r>
            <a:r>
              <a:rPr lang="ko-KR" altLang="en-US" sz="1200" dirty="0"/>
              <a:t>어느 날 사냥꾼이 나타나 동물들을 잡아가는데 호랑이가 나타나 동물친구들을 구해준다</a:t>
            </a:r>
            <a:r>
              <a:rPr lang="en-US" altLang="ko-KR" sz="1200" dirty="0"/>
              <a:t>.</a:t>
            </a:r>
            <a:endParaRPr lang="ko-KR" altLang="en-US" sz="1200" dirty="0"/>
          </a:p>
          <a:p>
            <a:pPr fontAlgn="base" latinLnBrk="0"/>
            <a:endParaRPr lang="en-US" altLang="ko-KR" sz="1200" dirty="0"/>
          </a:p>
          <a:p>
            <a:pPr fontAlgn="base" latinLnBrk="0"/>
            <a:r>
              <a:rPr lang="ko-KR" altLang="en-US" sz="1200" dirty="0"/>
              <a:t>동물친구들은 고맙다며 꼭 은혜를 갚겠다고 말하지만 호랑이는 이마저도 무시하고 상대하지 않는다</a:t>
            </a:r>
            <a:r>
              <a:rPr lang="en-US" altLang="ko-KR" sz="1200" dirty="0"/>
              <a:t>.</a:t>
            </a:r>
            <a:endParaRPr lang="ko-KR" altLang="en-US" sz="1200" dirty="0"/>
          </a:p>
          <a:p>
            <a:pPr fontAlgn="base" latinLnBrk="0"/>
            <a:r>
              <a:rPr lang="ko-KR" altLang="en-US" sz="1200" dirty="0"/>
              <a:t>어느 날 사냥꾼은 그물을 들고 호랑이를 잡으려고 하는데</a:t>
            </a:r>
            <a:r>
              <a:rPr lang="en-US" altLang="ko-KR" sz="1200" dirty="0"/>
              <a:t>..</a:t>
            </a:r>
            <a:r>
              <a:rPr lang="ko-KR" altLang="en-US" sz="1200" dirty="0"/>
              <a:t> 과연 호랑이는 무사할까</a:t>
            </a:r>
            <a:r>
              <a:rPr lang="en-US" altLang="ko-KR" sz="1200" dirty="0"/>
              <a:t>?</a:t>
            </a:r>
            <a:endParaRPr lang="ko-KR" altLang="en-US" sz="1200" dirty="0"/>
          </a:p>
          <a:p>
            <a:pPr algn="l" eaLnBrk="1" hangingPunct="1"/>
            <a:endParaRPr lang="ko-KR" altLang="en-US" sz="1200" dirty="0"/>
          </a:p>
        </p:txBody>
      </p:sp>
      <p:pic>
        <p:nvPicPr>
          <p:cNvPr id="16" name="_x12499640" descr="EMB00000d2c22d4"/>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22908" y="3648701"/>
            <a:ext cx="360045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1025" name="_x218185248" descr="EMB00000c1441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619" y="1340884"/>
            <a:ext cx="3716352" cy="247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248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52</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302233"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호랑이를 삼킨 술</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담배</a:t>
            </a:r>
          </a:p>
        </p:txBody>
      </p:sp>
      <p:sp>
        <p:nvSpPr>
          <p:cNvPr id="15" name="TextBox 8"/>
          <p:cNvSpPr txBox="1">
            <a:spLocks noChangeArrowheads="1"/>
          </p:cNvSpPr>
          <p:nvPr/>
        </p:nvSpPr>
        <p:spPr bwMode="auto">
          <a:xfrm>
            <a:off x="4464850" y="751920"/>
            <a:ext cx="4103687"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200"/>
              <a:t>평화로운 동물마을에 사냥꾼이 나타나 동물들을 잡으려 한다</a:t>
            </a:r>
            <a:r>
              <a:rPr lang="en-US" altLang="ko-KR" sz="1200"/>
              <a:t>. </a:t>
            </a:r>
            <a:r>
              <a:rPr lang="ko-KR" altLang="en-US" sz="1200"/>
              <a:t>사냥꾼이 동물들을 잡으려는 위기의 순간마다 호랑이가 나타나 사냥꾼을 혼내고 동물들을 구해낸다</a:t>
            </a:r>
            <a:r>
              <a:rPr lang="en-US" altLang="ko-KR" sz="1200"/>
              <a:t>.</a:t>
            </a:r>
            <a:r>
              <a:rPr lang="ko-KR" altLang="en-US" sz="1200"/>
              <a:t>사냥꾼은 호랑이를 해치울 방법으로 호랑이에게 사과의 뜻이라며 술과 담배를 권한다</a:t>
            </a:r>
            <a:r>
              <a:rPr lang="en-US" altLang="ko-KR" sz="1200"/>
              <a:t>. </a:t>
            </a:r>
            <a:r>
              <a:rPr lang="ko-KR" altLang="en-US" sz="1200"/>
              <a:t>동물들이 술과 담배가 얼마나 해로운지 이야기 하지만 이미 중독된 호랑이는 들으려 하지 않는다</a:t>
            </a:r>
            <a:r>
              <a:rPr lang="en-US" altLang="ko-KR" sz="1200"/>
              <a:t>. </a:t>
            </a:r>
            <a:r>
              <a:rPr lang="ko-KR" altLang="en-US" sz="1200"/>
              <a:t>건강도 나빠지고 입에서 냄새도 심하게 나는 호랑이</a:t>
            </a:r>
            <a:r>
              <a:rPr lang="en-US" altLang="ko-KR" sz="1200"/>
              <a:t>. </a:t>
            </a:r>
            <a:r>
              <a:rPr lang="ko-KR" altLang="en-US" sz="1200"/>
              <a:t>골초가 되어 담배를 구하기 위해 사냥꾼의 노예가 되고 만다</a:t>
            </a:r>
            <a:r>
              <a:rPr lang="en-US" altLang="ko-KR" sz="1200"/>
              <a:t>. </a:t>
            </a:r>
            <a:r>
              <a:rPr lang="ko-KR" altLang="en-US" sz="1200"/>
              <a:t>이틈을 노려 동물들을 하나 둘 잡아가는데 이 모든 사실을 알게 된 호랑이는 친구들의 도움을 받아 술과 담배를 끊고 힘을 합쳐 사냥꾼을 무찌른다</a:t>
            </a:r>
            <a:r>
              <a:rPr lang="en-US" altLang="ko-KR" sz="1200"/>
              <a:t>.</a:t>
            </a:r>
          </a:p>
          <a:p>
            <a:pPr algn="l" eaLnBrk="1" hangingPunct="1"/>
            <a:endParaRPr lang="en-US" altLang="ko-KR" sz="1200"/>
          </a:p>
          <a:p>
            <a:pPr algn="l" eaLnBrk="1" hangingPunct="1"/>
            <a:endParaRPr lang="ko-KR" altLang="en-US" sz="1200"/>
          </a:p>
          <a:p>
            <a:pPr algn="l" eaLnBrk="1" hangingPunct="1"/>
            <a:r>
              <a:rPr lang="en-US" altLang="ko-KR" sz="1200" b="1"/>
              <a:t>&lt;</a:t>
            </a:r>
            <a:r>
              <a:rPr lang="ko-KR" altLang="en-US" sz="1200" b="1"/>
              <a:t>작품특징</a:t>
            </a:r>
            <a:r>
              <a:rPr lang="en-US" altLang="ko-KR" sz="1200" b="1"/>
              <a:t>&gt;</a:t>
            </a:r>
          </a:p>
          <a:p>
            <a:pPr algn="l" eaLnBrk="1" hangingPunct="1"/>
            <a:endParaRPr lang="ko-KR" altLang="en-US" sz="1200" b="1"/>
          </a:p>
          <a:p>
            <a:pPr algn="l" eaLnBrk="1" hangingPunct="1"/>
            <a:r>
              <a:rPr lang="ko-KR" altLang="en-US" sz="1200"/>
              <a:t>아이들이 웃으면서 보는 인형극이 교육적인 효과가 있다면 얼마나 좋을까 생각했습니다</a:t>
            </a:r>
            <a:r>
              <a:rPr lang="en-US" altLang="ko-KR" sz="1200"/>
              <a:t>. </a:t>
            </a:r>
            <a:r>
              <a:rPr lang="ko-KR" altLang="en-US" sz="1200"/>
              <a:t>하지만 교육적이면 지루하고 흥미위주의 인형극은 교훈적이지 못하기 마련입니다</a:t>
            </a:r>
            <a:r>
              <a:rPr lang="en-US" altLang="ko-KR" sz="1200"/>
              <a:t>. </a:t>
            </a:r>
            <a:r>
              <a:rPr lang="ko-KR" altLang="en-US" sz="1200"/>
              <a:t>그래서 교육적인 내용 중 아이들에게 인기 있는 소재를 찾던 중 절주</a:t>
            </a:r>
            <a:r>
              <a:rPr lang="en-US" altLang="ko-KR" sz="1200"/>
              <a:t>, </a:t>
            </a:r>
            <a:r>
              <a:rPr lang="ko-KR" altLang="en-US" sz="1200"/>
              <a:t>금연</a:t>
            </a:r>
            <a:r>
              <a:rPr lang="en-US" altLang="ko-KR" sz="1200"/>
              <a:t>, -</a:t>
            </a:r>
            <a:r>
              <a:rPr lang="ko-KR" altLang="en-US" sz="1200"/>
              <a:t>호랑이를 삼킨 담배</a:t>
            </a:r>
            <a:r>
              <a:rPr lang="en-US" altLang="ko-KR" sz="1200"/>
              <a:t>-</a:t>
            </a:r>
            <a:r>
              <a:rPr lang="ko-KR" altLang="en-US" sz="1200"/>
              <a:t>를 창작하게 되었습니다</a:t>
            </a:r>
            <a:r>
              <a:rPr lang="en-US" altLang="ko-KR" sz="1200"/>
              <a:t>.</a:t>
            </a:r>
            <a:endParaRPr lang="ko-KR" altLang="en-US" sz="1200"/>
          </a:p>
          <a:p>
            <a:pPr algn="l" eaLnBrk="1" hangingPunct="1"/>
            <a:r>
              <a:rPr lang="ko-KR" altLang="en-US" sz="1200"/>
              <a:t>흡연의 해악성과 금연의 중요성을 각인시켜줍니다</a:t>
            </a:r>
            <a:r>
              <a:rPr lang="en-US" altLang="ko-KR" sz="1200"/>
              <a:t>.</a:t>
            </a:r>
            <a:endParaRPr lang="ko-KR" altLang="en-US" sz="1200"/>
          </a:p>
          <a:p>
            <a:pPr algn="l" eaLnBrk="1" hangingPunct="1"/>
            <a:r>
              <a:rPr lang="en-US" altLang="ko-KR" sz="1200"/>
              <a:t>6.9</a:t>
            </a:r>
            <a:r>
              <a:rPr lang="ko-KR" altLang="en-US" sz="1200"/>
              <a:t>제 행사 함안군 보건소 공연 완료</a:t>
            </a:r>
          </a:p>
        </p:txBody>
      </p:sp>
      <p:grpSp>
        <p:nvGrpSpPr>
          <p:cNvPr id="16" name="그룹 7"/>
          <p:cNvGrpSpPr>
            <a:grpSpLocks/>
          </p:cNvGrpSpPr>
          <p:nvPr/>
        </p:nvGrpSpPr>
        <p:grpSpPr bwMode="auto">
          <a:xfrm>
            <a:off x="575475" y="1428195"/>
            <a:ext cx="3600450" cy="2879725"/>
            <a:chOff x="755576" y="2564904"/>
            <a:chExt cx="3528392" cy="2555822"/>
          </a:xfrm>
        </p:grpSpPr>
        <p:pic>
          <p:nvPicPr>
            <p:cNvPr id="17" name="그림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2564904"/>
              <a:ext cx="3528392" cy="255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1844586" y="3594842"/>
              <a:ext cx="1302144" cy="307150"/>
            </a:xfrm>
            <a:prstGeom prst="rect">
              <a:avLst/>
            </a:prstGeom>
            <a:noFill/>
          </p:spPr>
          <p:txBody>
            <a:bodyPr wrap="none">
              <a:spAutoFit/>
            </a:bodyPr>
            <a:lstStyle/>
            <a:p>
              <a:pPr>
                <a:defRPr/>
              </a:pPr>
              <a:r>
                <a:rPr lang="ko-KR" altLang="en-US" sz="1400" b="1" dirty="0">
                  <a:solidFill>
                    <a:schemeClr val="bg1">
                      <a:lumMod val="50000"/>
                    </a:schemeClr>
                  </a:solidFill>
                  <a:latin typeface="굴림" pitchFamily="50" charset="-127"/>
                  <a:ea typeface="굴림" pitchFamily="50" charset="-127"/>
                </a:rPr>
                <a:t>이미지 </a:t>
              </a:r>
              <a:r>
                <a:rPr lang="ko-KR" altLang="en-US" sz="1400" b="1" dirty="0" err="1">
                  <a:solidFill>
                    <a:schemeClr val="bg1">
                      <a:lumMod val="50000"/>
                    </a:schemeClr>
                  </a:solidFill>
                  <a:latin typeface="굴림" pitchFamily="50" charset="-127"/>
                  <a:ea typeface="굴림" pitchFamily="50" charset="-127"/>
                </a:rPr>
                <a:t>준비중</a:t>
              </a:r>
              <a:endParaRPr lang="ko-KR" altLang="en-US" sz="1400" b="1" dirty="0">
                <a:solidFill>
                  <a:schemeClr val="bg1">
                    <a:lumMod val="50000"/>
                  </a:schemeClr>
                </a:solidFill>
                <a:latin typeface="굴림" pitchFamily="50" charset="-127"/>
                <a:ea typeface="굴림" pitchFamily="50" charset="-127"/>
              </a:endParaRPr>
            </a:p>
          </p:txBody>
        </p:sp>
      </p:grpSp>
    </p:spTree>
    <p:extLst>
      <p:ext uri="{BB962C8B-B14F-4D97-AF65-F5344CB8AC3E}">
        <p14:creationId xmlns:p14="http://schemas.microsoft.com/office/powerpoint/2010/main" val="1955104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53</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487908"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호랑이와 돌떡</a:t>
            </a:r>
          </a:p>
        </p:txBody>
      </p:sp>
      <p:sp>
        <p:nvSpPr>
          <p:cNvPr id="15" name="TextBox 8"/>
          <p:cNvSpPr txBox="1">
            <a:spLocks noChangeArrowheads="1"/>
          </p:cNvSpPr>
          <p:nvPr/>
        </p:nvSpPr>
        <p:spPr bwMode="auto">
          <a:xfrm>
            <a:off x="4411773" y="1156584"/>
            <a:ext cx="4262759"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r>
              <a:rPr lang="ko-KR" altLang="en-US" sz="1200" b="1" dirty="0"/>
              <a:t> </a:t>
            </a:r>
            <a:endParaRPr lang="en-US" altLang="ko-KR" sz="1200" b="1" dirty="0"/>
          </a:p>
          <a:p>
            <a:pPr algn="l" eaLnBrk="1" hangingPunct="1"/>
            <a:endParaRPr lang="ko-KR" altLang="en-US" sz="1200" dirty="0"/>
          </a:p>
          <a:p>
            <a:pPr algn="l"/>
            <a:r>
              <a:rPr lang="ko-KR" altLang="en-US" sz="1200" dirty="0" err="1"/>
              <a:t>숲속</a:t>
            </a:r>
            <a:r>
              <a:rPr lang="ko-KR" altLang="en-US" sz="1200" dirty="0"/>
              <a:t> 동물 마을에 친구들을 만나면 때리고 괴롭히는 힘센 호랑이가 살고 있었어요</a:t>
            </a:r>
            <a:r>
              <a:rPr lang="en-US" altLang="ko-KR" sz="1200" dirty="0"/>
              <a:t>. </a:t>
            </a:r>
            <a:r>
              <a:rPr lang="ko-KR" altLang="en-US" sz="1200" dirty="0"/>
              <a:t>호랑이는 꿀돼지를 만나도 때리고 괴롭히고 멍멍이를 만나도 욕심 부리고 양보는 절대로 하지 않았어요</a:t>
            </a:r>
            <a:r>
              <a:rPr lang="en-US" altLang="ko-KR" sz="1200" dirty="0"/>
              <a:t>. </a:t>
            </a:r>
            <a:r>
              <a:rPr lang="ko-KR" altLang="en-US" sz="1200" dirty="0"/>
              <a:t>어느 날 꿀돼지와 멍멍이가 같이 재미있게 노는 것을 본 호랑이는 “왜 나랑은 재미있게 놀아주지 않는 거야</a:t>
            </a:r>
            <a:r>
              <a:rPr lang="en-US" altLang="ko-KR" sz="1200" dirty="0"/>
              <a:t>?” </a:t>
            </a:r>
            <a:r>
              <a:rPr lang="ko-KR" altLang="en-US" sz="1200" dirty="0"/>
              <a:t>라며 투정을 부리고 또 친구들을 괴롭힌답니다</a:t>
            </a:r>
            <a:r>
              <a:rPr lang="en-US" altLang="ko-KR" sz="1200" dirty="0"/>
              <a:t>. </a:t>
            </a:r>
            <a:r>
              <a:rPr lang="ko-KR" altLang="en-US" sz="1200" dirty="0"/>
              <a:t>결국 제 분을 참지 못하고 “오늘밤에 너희들을 모두 잡아 먹을 테야” 하며 집으로 돌아가 버리는데 멍멍이와 꿀돼지는 어쩔 줄을 모른답니다</a:t>
            </a:r>
            <a:r>
              <a:rPr lang="en-US" altLang="ko-KR" sz="1200" dirty="0"/>
              <a:t>. </a:t>
            </a:r>
            <a:endParaRPr lang="ko-KR" altLang="en-US" sz="1200" dirty="0"/>
          </a:p>
          <a:p>
            <a:pPr algn="l"/>
            <a:r>
              <a:rPr lang="ko-KR" altLang="en-US" sz="1200" dirty="0"/>
              <a:t>우리 친구 </a:t>
            </a:r>
            <a:r>
              <a:rPr lang="ko-KR" altLang="en-US" sz="1200" dirty="0" err="1"/>
              <a:t>꾀돌이가</a:t>
            </a:r>
            <a:r>
              <a:rPr lang="ko-KR" altLang="en-US" sz="1200" dirty="0"/>
              <a:t> 이 소식을 듣고는 좋을 생각이 있으니 걱정하지 말라는데</a:t>
            </a:r>
            <a:r>
              <a:rPr lang="en-US" altLang="ko-KR" sz="1200" dirty="0"/>
              <a:t>……. </a:t>
            </a:r>
            <a:r>
              <a:rPr lang="ko-KR" altLang="en-US" sz="1200" dirty="0"/>
              <a:t>과연 </a:t>
            </a:r>
            <a:r>
              <a:rPr lang="ko-KR" altLang="en-US" sz="1200" dirty="0" err="1"/>
              <a:t>꾀돌이</a:t>
            </a:r>
            <a:r>
              <a:rPr lang="ko-KR" altLang="en-US" sz="1200" dirty="0"/>
              <a:t> 토끼는 어떻게 호랑이를 혼내줄까요</a:t>
            </a:r>
            <a:r>
              <a:rPr lang="en-US" altLang="ko-KR" sz="1200" dirty="0"/>
              <a:t>? </a:t>
            </a:r>
            <a:endParaRPr lang="ko-KR" altLang="en-US" sz="1200" dirty="0"/>
          </a:p>
          <a:p>
            <a:pPr algn="l" eaLnBrk="1" hangingPunct="1"/>
            <a:endParaRPr lang="en-US" altLang="ko-KR" sz="1200" b="1" dirty="0"/>
          </a:p>
          <a:p>
            <a:pPr algn="l" eaLnBrk="1" hangingPunct="1"/>
            <a:r>
              <a:rPr lang="en-US" altLang="ko-KR" sz="1200" b="1" dirty="0"/>
              <a:t>&lt;</a:t>
            </a:r>
            <a:r>
              <a:rPr lang="ko-KR" altLang="en-US" sz="1200" b="1" dirty="0"/>
              <a:t>작품특징</a:t>
            </a:r>
            <a:r>
              <a:rPr lang="en-US" altLang="ko-KR" sz="1200" b="1" dirty="0"/>
              <a:t>&gt;</a:t>
            </a:r>
          </a:p>
          <a:p>
            <a:pPr algn="l"/>
            <a:endParaRPr lang="ko-KR" altLang="en-US" sz="1200" dirty="0"/>
          </a:p>
          <a:p>
            <a:pPr algn="l"/>
            <a:r>
              <a:rPr lang="ko-KR" altLang="en-US" sz="1200" dirty="0"/>
              <a:t>신학기 친구들을 어떻게 사귀어야 하는지 가르쳐줍니다</a:t>
            </a:r>
            <a:r>
              <a:rPr lang="en-US" altLang="ko-KR" sz="1200" dirty="0"/>
              <a:t>. </a:t>
            </a:r>
            <a:r>
              <a:rPr lang="ko-KR" altLang="en-US" sz="1200" dirty="0"/>
              <a:t>배려하고 양보하는 마음을 키워줍니다</a:t>
            </a:r>
            <a:r>
              <a:rPr lang="en-US" altLang="ko-KR" sz="1200" dirty="0"/>
              <a:t>. </a:t>
            </a:r>
            <a:endParaRPr lang="ko-KR" altLang="en-US" sz="1200" dirty="0"/>
          </a:p>
          <a:p>
            <a:pPr algn="l"/>
            <a:r>
              <a:rPr lang="ko-KR" altLang="en-US" sz="1200" dirty="0"/>
              <a:t>전례동화를 바탕으로 이야기를 현대 어린이들의 정서에 맞게 각색하였습니다</a:t>
            </a:r>
            <a:r>
              <a:rPr lang="en-US" altLang="ko-KR" sz="1200" dirty="0"/>
              <a:t>. </a:t>
            </a:r>
            <a:endParaRPr lang="ko-KR" altLang="en-US" sz="1200" dirty="0"/>
          </a:p>
          <a:p>
            <a:pPr algn="l"/>
            <a:r>
              <a:rPr lang="ko-KR" altLang="en-US" sz="1200" dirty="0" err="1"/>
              <a:t>롯데마트</a:t>
            </a:r>
            <a:r>
              <a:rPr lang="en-US" altLang="ko-KR" sz="1200" dirty="0"/>
              <a:t>, </a:t>
            </a:r>
            <a:r>
              <a:rPr lang="ko-KR" altLang="en-US" sz="1200" dirty="0" err="1"/>
              <a:t>롯데백화점</a:t>
            </a:r>
            <a:r>
              <a:rPr lang="ko-KR" altLang="en-US" sz="1200" dirty="0"/>
              <a:t> 문화센터 </a:t>
            </a:r>
            <a:r>
              <a:rPr lang="en-US" altLang="ko-KR" sz="1200" dirty="0"/>
              <a:t>15</a:t>
            </a:r>
            <a:r>
              <a:rPr lang="ko-KR" altLang="en-US" sz="1200" dirty="0"/>
              <a:t>개점 순회공연</a:t>
            </a:r>
          </a:p>
          <a:p>
            <a:pPr algn="l"/>
            <a:r>
              <a:rPr lang="ko-KR" altLang="en-US" sz="1200" dirty="0"/>
              <a:t>토끼의 지혜는 독서를 통해 얻은 것으로 독서 장려 인형극입니다</a:t>
            </a:r>
            <a:r>
              <a:rPr lang="en-US" altLang="ko-KR" sz="1200" dirty="0"/>
              <a:t>. </a:t>
            </a:r>
            <a:endParaRPr lang="ko-KR" altLang="en-US" sz="1200" dirty="0"/>
          </a:p>
        </p:txBody>
      </p:sp>
      <p:pic>
        <p:nvPicPr>
          <p:cNvPr id="16" name="_x273015600" descr="EMB00000e8024e1"/>
          <p:cNvPicPr>
            <a:picLocks noChangeAspect="1" noChangeArrowheads="1"/>
          </p:cNvPicPr>
          <p:nvPr/>
        </p:nvPicPr>
        <p:blipFill>
          <a:blip r:embed="rId3" cstate="print"/>
          <a:srcRect/>
          <a:stretch>
            <a:fillRect/>
          </a:stretch>
        </p:blipFill>
        <p:spPr bwMode="auto">
          <a:xfrm>
            <a:off x="417635" y="1156584"/>
            <a:ext cx="3960440" cy="2084994"/>
          </a:xfrm>
          <a:prstGeom prst="rect">
            <a:avLst/>
          </a:prstGeom>
          <a:noFill/>
        </p:spPr>
      </p:pic>
    </p:spTree>
    <p:extLst>
      <p:ext uri="{BB962C8B-B14F-4D97-AF65-F5344CB8AC3E}">
        <p14:creationId xmlns:p14="http://schemas.microsoft.com/office/powerpoint/2010/main" val="7460063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54</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282723"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토끼의 재판</a:t>
            </a:r>
          </a:p>
        </p:txBody>
      </p:sp>
      <p:sp>
        <p:nvSpPr>
          <p:cNvPr id="15" name="TextBox 8"/>
          <p:cNvSpPr txBox="1">
            <a:spLocks noChangeArrowheads="1"/>
          </p:cNvSpPr>
          <p:nvPr/>
        </p:nvSpPr>
        <p:spPr bwMode="auto">
          <a:xfrm>
            <a:off x="4411773" y="1156584"/>
            <a:ext cx="4262759"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r>
              <a:rPr lang="ko-KR" altLang="en-US" sz="1200" b="1" dirty="0"/>
              <a:t> </a:t>
            </a:r>
            <a:endParaRPr lang="en-US" altLang="ko-KR" sz="1200" b="1" dirty="0"/>
          </a:p>
          <a:p>
            <a:pPr algn="l" eaLnBrk="1" hangingPunct="1"/>
            <a:endParaRPr lang="ko-KR" altLang="en-US" sz="1200" dirty="0"/>
          </a:p>
          <a:p>
            <a:r>
              <a:rPr lang="ko-KR" altLang="en-US" sz="1200" dirty="0"/>
              <a:t>사람을 잡아먹는 나쁜 호랑이가 마을로 내려와 동물들을 잡아가자 꾀를 낸 사냥꾼이 </a:t>
            </a:r>
            <a:r>
              <a:rPr lang="ko-KR" altLang="en-US" sz="1200" dirty="0" err="1"/>
              <a:t>숲속에</a:t>
            </a:r>
            <a:r>
              <a:rPr lang="ko-KR" altLang="en-US" sz="1200" dirty="0"/>
              <a:t> </a:t>
            </a:r>
            <a:endParaRPr lang="en-US" altLang="ko-KR" sz="1200" dirty="0"/>
          </a:p>
          <a:p>
            <a:r>
              <a:rPr lang="ko-KR" altLang="en-US" sz="1200" dirty="0"/>
              <a:t>함정을 파둔다</a:t>
            </a:r>
            <a:r>
              <a:rPr lang="en-US" altLang="ko-KR" sz="1200" dirty="0"/>
              <a:t>. </a:t>
            </a:r>
            <a:r>
              <a:rPr lang="ko-KR" altLang="en-US" sz="1200" dirty="0"/>
              <a:t>돼지가 지나가려다가 친구들이 알려줘 함정에 빠지는 걸 모면하지만 호랑이는 </a:t>
            </a:r>
            <a:endParaRPr lang="en-US" altLang="ko-KR" sz="1200" dirty="0"/>
          </a:p>
          <a:p>
            <a:r>
              <a:rPr lang="ko-KR" altLang="en-US" sz="1200" dirty="0"/>
              <a:t>친구들이 알려주는 대로 갔다가 함정에 빠진다</a:t>
            </a:r>
            <a:r>
              <a:rPr lang="en-US" altLang="ko-KR" sz="1200" dirty="0"/>
              <a:t>. </a:t>
            </a:r>
            <a:r>
              <a:rPr lang="ko-KR" altLang="en-US" sz="1200" dirty="0"/>
              <a:t>혼자서 나오려고 애를 쓰지만 나올 수 없다</a:t>
            </a:r>
            <a:r>
              <a:rPr lang="en-US" altLang="ko-KR" sz="1200" dirty="0"/>
              <a:t>. </a:t>
            </a:r>
          </a:p>
          <a:p>
            <a:r>
              <a:rPr lang="ko-KR" altLang="en-US" sz="1200" dirty="0"/>
              <a:t>마침 나무하러 가던 </a:t>
            </a:r>
            <a:r>
              <a:rPr lang="ko-KR" altLang="en-US" sz="1200" dirty="0" err="1"/>
              <a:t>돌쇠가</a:t>
            </a:r>
            <a:r>
              <a:rPr lang="ko-KR" altLang="en-US" sz="1200" dirty="0"/>
              <a:t> 호랑이를 발견하고는 호랑이의 딱한 사정을 듣고 구해준다</a:t>
            </a:r>
            <a:r>
              <a:rPr lang="en-US" altLang="ko-KR" sz="1200" dirty="0"/>
              <a:t>. </a:t>
            </a:r>
          </a:p>
          <a:p>
            <a:r>
              <a:rPr lang="ko-KR" altLang="en-US" sz="1200" dirty="0"/>
              <a:t>함정에서 나온 호랑이는 조금 전의 모습은 온데간데없이 구해준 </a:t>
            </a:r>
            <a:r>
              <a:rPr lang="ko-KR" altLang="en-US" sz="1200" dirty="0" err="1"/>
              <a:t>돌쇠를</a:t>
            </a:r>
            <a:r>
              <a:rPr lang="ko-KR" altLang="en-US" sz="1200" dirty="0"/>
              <a:t> 잡아먹겠다 하니</a:t>
            </a:r>
            <a:r>
              <a:rPr lang="en-US" altLang="ko-KR" sz="1200" dirty="0"/>
              <a:t>. </a:t>
            </a:r>
          </a:p>
          <a:p>
            <a:r>
              <a:rPr lang="ko-KR" altLang="en-US" sz="1200" dirty="0"/>
              <a:t>억울한 </a:t>
            </a:r>
            <a:r>
              <a:rPr lang="ko-KR" altLang="en-US" sz="1200" dirty="0" err="1"/>
              <a:t>돌쇠는</a:t>
            </a:r>
            <a:r>
              <a:rPr lang="ko-KR" altLang="en-US" sz="1200" dirty="0"/>
              <a:t> 나무에게 황소에게 재판을 청하지만 사람들이 은혜를 모른다며 호랑이의 </a:t>
            </a:r>
            <a:endParaRPr lang="en-US" altLang="ko-KR" sz="1200" dirty="0"/>
          </a:p>
          <a:p>
            <a:r>
              <a:rPr lang="ko-KR" altLang="en-US" sz="1200" dirty="0"/>
              <a:t>손을 들어준다</a:t>
            </a:r>
            <a:r>
              <a:rPr lang="en-US" altLang="ko-KR" sz="1200" dirty="0"/>
              <a:t>. </a:t>
            </a:r>
            <a:r>
              <a:rPr lang="ko-KR" altLang="en-US" sz="1200" dirty="0"/>
              <a:t>호랑이가 웃으며 잡아먹으려는 순간</a:t>
            </a:r>
            <a:r>
              <a:rPr lang="en-US" altLang="ko-KR" sz="1200" dirty="0"/>
              <a:t>. </a:t>
            </a:r>
            <a:r>
              <a:rPr lang="ko-KR" altLang="en-US" sz="1200" dirty="0"/>
              <a:t>마지막으로 토끼가 지나다가 이 광경을 </a:t>
            </a:r>
            <a:endParaRPr lang="en-US" altLang="ko-KR" sz="1200" dirty="0"/>
          </a:p>
          <a:p>
            <a:r>
              <a:rPr lang="ko-KR" altLang="en-US" sz="1200" dirty="0"/>
              <a:t>보고는 명 재판을 벌이는데</a:t>
            </a:r>
            <a:r>
              <a:rPr lang="en-US" altLang="ko-KR" sz="1200" dirty="0"/>
              <a:t>… </a:t>
            </a:r>
          </a:p>
        </p:txBody>
      </p:sp>
      <p:pic>
        <p:nvPicPr>
          <p:cNvPr id="17" name="그림 16" descr="토끼의재판.JPG"/>
          <p:cNvPicPr>
            <a:picLocks noChangeAspect="1"/>
          </p:cNvPicPr>
          <p:nvPr/>
        </p:nvPicPr>
        <p:blipFill>
          <a:blip r:embed="rId3" cstate="print"/>
          <a:stretch>
            <a:fillRect/>
          </a:stretch>
        </p:blipFill>
        <p:spPr>
          <a:xfrm>
            <a:off x="460131" y="1352773"/>
            <a:ext cx="3807069" cy="2215022"/>
          </a:xfrm>
          <a:prstGeom prst="rect">
            <a:avLst/>
          </a:prstGeom>
        </p:spPr>
      </p:pic>
    </p:spTree>
    <p:extLst>
      <p:ext uri="{BB962C8B-B14F-4D97-AF65-F5344CB8AC3E}">
        <p14:creationId xmlns:p14="http://schemas.microsoft.com/office/powerpoint/2010/main" val="3646230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55</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693092"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위기탈출 안전이</a:t>
            </a:r>
          </a:p>
        </p:txBody>
      </p:sp>
      <p:sp>
        <p:nvSpPr>
          <p:cNvPr id="15" name="TextBox 8"/>
          <p:cNvSpPr txBox="1">
            <a:spLocks noChangeArrowheads="1"/>
          </p:cNvSpPr>
          <p:nvPr/>
        </p:nvSpPr>
        <p:spPr bwMode="auto">
          <a:xfrm>
            <a:off x="4411773" y="1156584"/>
            <a:ext cx="4262759"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r>
              <a:rPr lang="en-US" altLang="ko-KR" sz="1200" dirty="0"/>
              <a:t>[</a:t>
            </a:r>
            <a:r>
              <a:rPr lang="ko-KR" altLang="en-US" sz="1200" dirty="0"/>
              <a:t>특징</a:t>
            </a:r>
            <a:r>
              <a:rPr lang="en-US" altLang="ko-KR" sz="1200" dirty="0"/>
              <a:t>] </a:t>
            </a:r>
            <a:r>
              <a:rPr lang="ko-KR" altLang="en-US" sz="1200" dirty="0"/>
              <a:t>동물친구들과 함께</a:t>
            </a:r>
            <a:r>
              <a:rPr lang="en-US" altLang="ko-KR" sz="1200" dirty="0"/>
              <a:t> </a:t>
            </a:r>
            <a:r>
              <a:rPr lang="en-US" altLang="ko-KR" sz="1200" dirty="0" err="1"/>
              <a:t>o,x</a:t>
            </a:r>
            <a:r>
              <a:rPr lang="en-US" altLang="ko-KR" sz="1200" dirty="0"/>
              <a:t> </a:t>
            </a:r>
            <a:r>
              <a:rPr lang="ko-KR" altLang="en-US" sz="1200" dirty="0"/>
              <a:t>퀴즈를 통해 전기안전에 대해 배워봅니다</a:t>
            </a:r>
            <a:r>
              <a:rPr lang="en-US" altLang="ko-KR" sz="1200" dirty="0"/>
              <a:t>.</a:t>
            </a:r>
          </a:p>
          <a:p>
            <a:endParaRPr lang="en-US" altLang="ko-KR" sz="1200" dirty="0"/>
          </a:p>
          <a:p>
            <a:r>
              <a:rPr lang="en-US" altLang="ko-KR" sz="1200" dirty="0"/>
              <a:t>[</a:t>
            </a:r>
            <a:r>
              <a:rPr lang="ko-KR" altLang="en-US" sz="1200" dirty="0"/>
              <a:t>줄거리</a:t>
            </a:r>
            <a:r>
              <a:rPr lang="en-US" altLang="ko-KR" sz="1200" dirty="0"/>
              <a:t>]</a:t>
            </a:r>
          </a:p>
          <a:p>
            <a:endParaRPr lang="en-US" altLang="ko-KR" sz="1200" dirty="0"/>
          </a:p>
          <a:p>
            <a:r>
              <a:rPr lang="ko-KR" altLang="en-US" sz="1200" dirty="0"/>
              <a:t>동물마을에 전기가 들어오자 동물친구들도 냉장고</a:t>
            </a:r>
            <a:r>
              <a:rPr lang="en-US" altLang="ko-KR" sz="1200" dirty="0"/>
              <a:t>, </a:t>
            </a:r>
            <a:r>
              <a:rPr lang="ko-KR" altLang="en-US" sz="1200" dirty="0"/>
              <a:t>텔레비전</a:t>
            </a:r>
            <a:r>
              <a:rPr lang="en-US" altLang="ko-KR" sz="1200" dirty="0"/>
              <a:t>, </a:t>
            </a:r>
            <a:r>
              <a:rPr lang="ko-KR" altLang="en-US" sz="1200" dirty="0"/>
              <a:t>컴퓨터 등 가전제품을 사용할 수 있게 되었답니다</a:t>
            </a:r>
            <a:r>
              <a:rPr lang="en-US" altLang="ko-KR" sz="1200" dirty="0"/>
              <a:t>.</a:t>
            </a:r>
          </a:p>
          <a:p>
            <a:r>
              <a:rPr lang="ko-KR" altLang="en-US" sz="1200" dirty="0"/>
              <a:t>전기는 없어서는 안될 유용한 에너지지만 그만큼 전기안전이 얼마나 중요한지 염소할아버지는 토끼와 돼지에게 알려줍니다</a:t>
            </a:r>
            <a:r>
              <a:rPr lang="en-US" altLang="ko-KR" sz="1200" dirty="0"/>
              <a:t>.</a:t>
            </a:r>
          </a:p>
          <a:p>
            <a:endParaRPr lang="en-US" altLang="ko-KR" sz="1200" dirty="0"/>
          </a:p>
          <a:p>
            <a:pPr marL="342900" indent="-342900">
              <a:buAutoNum type="arabicPeriod"/>
            </a:pPr>
            <a:r>
              <a:rPr lang="ko-KR" altLang="en-US" sz="1200" dirty="0"/>
              <a:t>젖은 손으로 전기제품을 만지지 않아요</a:t>
            </a:r>
            <a:endParaRPr lang="en-US" altLang="ko-KR" sz="1200" dirty="0"/>
          </a:p>
          <a:p>
            <a:pPr marL="342900" indent="-342900">
              <a:buAutoNum type="arabicPeriod"/>
            </a:pPr>
            <a:r>
              <a:rPr lang="ko-KR" altLang="en-US" sz="1200" dirty="0"/>
              <a:t>하나의 콘센트에 여러 개의 플러그를 꽂지 않아요</a:t>
            </a:r>
            <a:r>
              <a:rPr lang="en-US" altLang="ko-KR" sz="1200" dirty="0"/>
              <a:t>.</a:t>
            </a:r>
          </a:p>
          <a:p>
            <a:pPr marL="342900" indent="-342900">
              <a:buAutoNum type="arabicPeriod"/>
            </a:pPr>
            <a:r>
              <a:rPr lang="ko-KR" altLang="en-US" sz="1200" dirty="0"/>
              <a:t>벗겨진 전선을 손으로 만지거나</a:t>
            </a:r>
            <a:r>
              <a:rPr lang="en-US" altLang="ko-KR" sz="1200" dirty="0"/>
              <a:t>, </a:t>
            </a:r>
          </a:p>
          <a:p>
            <a:pPr marL="342900" indent="-342900">
              <a:buAutoNum type="arabicPeriod"/>
            </a:pPr>
            <a:r>
              <a:rPr lang="ko-KR" altLang="en-US" sz="1200" dirty="0" err="1"/>
              <a:t>숨바꼭질할테</a:t>
            </a:r>
            <a:r>
              <a:rPr lang="ko-KR" altLang="en-US" sz="1200" dirty="0"/>
              <a:t> 세탁기 속에 들어가지 않아요</a:t>
            </a:r>
            <a:endParaRPr lang="en-US" altLang="ko-KR" sz="1200" dirty="0"/>
          </a:p>
          <a:p>
            <a:pPr marL="342900" indent="-342900"/>
            <a:endParaRPr lang="en-US" altLang="ko-KR" sz="1200" dirty="0"/>
          </a:p>
          <a:p>
            <a:pPr marL="342900" indent="-342900"/>
            <a:r>
              <a:rPr lang="ko-KR" altLang="en-US" sz="1200" dirty="0"/>
              <a:t>     하지만 꿀돼지는 </a:t>
            </a:r>
            <a:r>
              <a:rPr lang="ko-KR" altLang="en-US" sz="1200" dirty="0" err="1"/>
              <a:t>쿨</a:t>
            </a:r>
            <a:r>
              <a:rPr lang="en-US" altLang="ko-KR" sz="1200" dirty="0"/>
              <a:t>~</a:t>
            </a:r>
            <a:r>
              <a:rPr lang="ko-KR" altLang="en-US" sz="1200" dirty="0" err="1"/>
              <a:t>쿨</a:t>
            </a:r>
            <a:r>
              <a:rPr lang="en-US" altLang="ko-KR" sz="1200" dirty="0"/>
              <a:t>~</a:t>
            </a:r>
            <a:r>
              <a:rPr lang="ko-KR" altLang="en-US" sz="1200" dirty="0"/>
              <a:t> 잠만 잡니다</a:t>
            </a:r>
            <a:r>
              <a:rPr lang="en-US" altLang="ko-KR" sz="1200" dirty="0"/>
              <a:t>.   </a:t>
            </a:r>
            <a:r>
              <a:rPr lang="ko-KR" altLang="en-US" sz="1200" dirty="0"/>
              <a:t>이때 전기괴물 </a:t>
            </a:r>
            <a:r>
              <a:rPr lang="en-US" altLang="ko-KR" sz="1200" dirty="0"/>
              <a:t>“</a:t>
            </a:r>
            <a:r>
              <a:rPr lang="ko-KR" altLang="en-US" sz="1200" dirty="0" err="1"/>
              <a:t>지지직</a:t>
            </a:r>
            <a:r>
              <a:rPr lang="en-US" altLang="ko-KR" sz="1200" dirty="0"/>
              <a:t>”</a:t>
            </a:r>
            <a:r>
              <a:rPr lang="ko-KR" altLang="en-US" sz="1200" dirty="0"/>
              <a:t>이 나타나 동물친구들을 위협하기 시작하는데</a:t>
            </a:r>
            <a:r>
              <a:rPr lang="en-US" altLang="ko-KR" sz="1200" dirty="0"/>
              <a:t>, </a:t>
            </a:r>
            <a:r>
              <a:rPr lang="ko-KR" altLang="en-US" sz="1200" dirty="0"/>
              <a:t>과연 동물친구들은 무사할까요</a:t>
            </a:r>
            <a:r>
              <a:rPr lang="en-US" altLang="ko-KR" sz="1200" dirty="0"/>
              <a:t>?</a:t>
            </a:r>
          </a:p>
        </p:txBody>
      </p:sp>
    </p:spTree>
    <p:extLst>
      <p:ext uri="{BB962C8B-B14F-4D97-AF65-F5344CB8AC3E}">
        <p14:creationId xmlns:p14="http://schemas.microsoft.com/office/powerpoint/2010/main" val="1240589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56</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380780"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코딱지 괴물이 나타났다</a:t>
            </a:r>
          </a:p>
        </p:txBody>
      </p:sp>
      <p:sp>
        <p:nvSpPr>
          <p:cNvPr id="15" name="TextBox 8"/>
          <p:cNvSpPr txBox="1">
            <a:spLocks noChangeArrowheads="1"/>
          </p:cNvSpPr>
          <p:nvPr/>
        </p:nvSpPr>
        <p:spPr bwMode="auto">
          <a:xfrm>
            <a:off x="4411773" y="1156584"/>
            <a:ext cx="426275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r>
              <a:rPr lang="en-US" altLang="ko-KR" sz="1200" dirty="0"/>
              <a:t>[</a:t>
            </a:r>
            <a:r>
              <a:rPr lang="ko-KR" altLang="en-US" sz="1200" dirty="0"/>
              <a:t>특징</a:t>
            </a:r>
            <a:r>
              <a:rPr lang="en-US" altLang="ko-KR" sz="1200" dirty="0"/>
              <a:t>]</a:t>
            </a:r>
            <a:r>
              <a:rPr lang="ko-KR" altLang="en-US" sz="1200" dirty="0"/>
              <a:t> 지혜와 독서권장</a:t>
            </a:r>
            <a:r>
              <a:rPr lang="en-US" altLang="ko-KR" sz="1200" dirty="0"/>
              <a:t>. </a:t>
            </a:r>
            <a:r>
              <a:rPr lang="ko-KR" altLang="en-US" sz="1200" dirty="0"/>
              <a:t>그리고 교우관계개선을 위한 창작극 입니다</a:t>
            </a:r>
            <a:r>
              <a:rPr lang="en-US" altLang="ko-KR" sz="1200" dirty="0"/>
              <a:t>.</a:t>
            </a:r>
          </a:p>
          <a:p>
            <a:endParaRPr lang="en-US" altLang="ko-KR" sz="1200" dirty="0"/>
          </a:p>
          <a:p>
            <a:r>
              <a:rPr lang="en-US" altLang="ko-KR" sz="1200" dirty="0"/>
              <a:t>[</a:t>
            </a:r>
            <a:r>
              <a:rPr lang="ko-KR" altLang="en-US" sz="1200" dirty="0"/>
              <a:t>줄거리</a:t>
            </a:r>
            <a:r>
              <a:rPr lang="en-US" altLang="ko-KR" sz="1200" dirty="0"/>
              <a:t>]</a:t>
            </a:r>
          </a:p>
          <a:p>
            <a:endParaRPr lang="en-US" altLang="ko-KR" sz="1200" dirty="0"/>
          </a:p>
          <a:p>
            <a:r>
              <a:rPr lang="ko-KR" altLang="en-US" sz="1200" dirty="0"/>
              <a:t>꿀돼지</a:t>
            </a:r>
            <a:r>
              <a:rPr lang="en-US" altLang="ko-KR" sz="1200" dirty="0"/>
              <a:t>, </a:t>
            </a:r>
            <a:r>
              <a:rPr lang="ko-KR" altLang="en-US" sz="1200" dirty="0" err="1"/>
              <a:t>왕토끼는</a:t>
            </a:r>
            <a:r>
              <a:rPr lang="ko-KR" altLang="en-US" sz="1200" dirty="0"/>
              <a:t> 김밥과 햄버거 우유를 먹으며 소풍을 즐기고 있었어요</a:t>
            </a:r>
            <a:r>
              <a:rPr lang="en-US" altLang="ko-KR" sz="1200" dirty="0"/>
              <a:t>. </a:t>
            </a:r>
            <a:r>
              <a:rPr lang="ko-KR" altLang="en-US" sz="1200" dirty="0"/>
              <a:t>그런데 숨바꼭질을 하는 사이에 곰이 나타나 우유를 훔쳐갔어요</a:t>
            </a:r>
            <a:r>
              <a:rPr lang="en-US" altLang="ko-KR" sz="1200" dirty="0"/>
              <a:t>. </a:t>
            </a:r>
            <a:r>
              <a:rPr lang="ko-KR" altLang="en-US" sz="1200" dirty="0"/>
              <a:t>잠시 뒤엔 늑대가 나타나 김밥을 가져가고</a:t>
            </a:r>
            <a:r>
              <a:rPr lang="en-US" altLang="ko-KR" sz="1200" dirty="0"/>
              <a:t>, </a:t>
            </a:r>
            <a:r>
              <a:rPr lang="ko-KR" altLang="en-US" sz="1200" dirty="0"/>
              <a:t>마지막 남은 햄버거는 너구리가 가지고 갔어요</a:t>
            </a:r>
            <a:r>
              <a:rPr lang="en-US" altLang="ko-KR" sz="1200" dirty="0"/>
              <a:t>. </a:t>
            </a:r>
            <a:r>
              <a:rPr lang="ko-KR" altLang="en-US" sz="1200" dirty="0"/>
              <a:t>꿀돼지와 </a:t>
            </a:r>
            <a:r>
              <a:rPr lang="ko-KR" altLang="en-US" sz="1200" dirty="0" err="1"/>
              <a:t>왕토끼는</a:t>
            </a:r>
            <a:r>
              <a:rPr lang="ko-KR" altLang="en-US" sz="1200" dirty="0"/>
              <a:t> 친구들 도움으로 누가 가지고 갔는지 알게 되었지만 이 버릇없는 친구들이 순순히 돌려줄 리가 없지요</a:t>
            </a:r>
            <a:r>
              <a:rPr lang="en-US" altLang="ko-KR" sz="1200" dirty="0"/>
              <a:t>. </a:t>
            </a:r>
            <a:r>
              <a:rPr lang="ko-KR" altLang="en-US" sz="1200" dirty="0"/>
              <a:t>그때 </a:t>
            </a:r>
            <a:r>
              <a:rPr lang="ko-KR" altLang="en-US" sz="1200" dirty="0" err="1"/>
              <a:t>왕토끼가</a:t>
            </a:r>
            <a:r>
              <a:rPr lang="ko-KR" altLang="en-US" sz="1200" dirty="0"/>
              <a:t> 꾀를 내었어요</a:t>
            </a:r>
            <a:r>
              <a:rPr lang="en-US" altLang="ko-KR" sz="1200" dirty="0"/>
              <a:t>. </a:t>
            </a:r>
            <a:r>
              <a:rPr lang="ko-KR" altLang="en-US" sz="1200" dirty="0" err="1"/>
              <a:t>숲속에</a:t>
            </a:r>
            <a:r>
              <a:rPr lang="ko-KR" altLang="en-US" sz="1200" dirty="0"/>
              <a:t> 코딱지 괴물이 나타났다고 소문을 내자 곰</a:t>
            </a:r>
            <a:r>
              <a:rPr lang="en-US" altLang="ko-KR" sz="1200" dirty="0"/>
              <a:t>, </a:t>
            </a:r>
            <a:r>
              <a:rPr lang="ko-KR" altLang="en-US" sz="1200" dirty="0"/>
              <a:t>늑대</a:t>
            </a:r>
            <a:r>
              <a:rPr lang="en-US" altLang="ko-KR" sz="1200" dirty="0"/>
              <a:t>, </a:t>
            </a:r>
            <a:r>
              <a:rPr lang="ko-KR" altLang="en-US" sz="1200" dirty="0"/>
              <a:t>너구리는 도대체 코딱지 괴물이 누구냐고 묻지요</a:t>
            </a:r>
            <a:r>
              <a:rPr lang="en-US" altLang="ko-KR" sz="1200" dirty="0"/>
              <a:t>. </a:t>
            </a:r>
            <a:r>
              <a:rPr lang="ko-KR" altLang="en-US" sz="1200" dirty="0" err="1"/>
              <a:t>왕토끼가</a:t>
            </a:r>
            <a:r>
              <a:rPr lang="ko-KR" altLang="en-US" sz="1200" dirty="0"/>
              <a:t> 코딱지 괴물에 대해서 아주 무섭게 설명하자 모두 놀라서 숨어버립니다</a:t>
            </a:r>
            <a:r>
              <a:rPr lang="en-US" altLang="ko-KR" sz="1200" dirty="0"/>
              <a:t>.</a:t>
            </a:r>
          </a:p>
          <a:p>
            <a:r>
              <a:rPr lang="ko-KR" altLang="en-US" sz="1200" dirty="0"/>
              <a:t>잠시 후 나타난 코딱지 괴물 </a:t>
            </a:r>
            <a:r>
              <a:rPr lang="en-US" altLang="ko-KR" sz="1200" dirty="0"/>
              <a:t>“</a:t>
            </a:r>
            <a:r>
              <a:rPr lang="ko-KR" altLang="en-US" sz="1200" dirty="0" err="1"/>
              <a:t>크아아</a:t>
            </a:r>
            <a:r>
              <a:rPr lang="en-US" altLang="ko-KR" sz="1200" dirty="0"/>
              <a:t>~ </a:t>
            </a:r>
            <a:r>
              <a:rPr lang="ko-KR" altLang="en-US" sz="1200" dirty="0"/>
              <a:t>난 코딱지 괴물이다</a:t>
            </a:r>
            <a:r>
              <a:rPr lang="en-US" altLang="ko-KR" sz="1200" dirty="0"/>
              <a:t>~ </a:t>
            </a:r>
            <a:r>
              <a:rPr lang="ko-KR" altLang="en-US" sz="1200" dirty="0"/>
              <a:t>모두 고개 숙여</a:t>
            </a:r>
            <a:r>
              <a:rPr lang="en-US" altLang="ko-KR" sz="1200" dirty="0"/>
              <a:t>!!!” </a:t>
            </a:r>
            <a:r>
              <a:rPr lang="ko-KR" altLang="en-US" sz="1200" dirty="0"/>
              <a:t>과연 코딱지 괴물은 누구일까요</a:t>
            </a:r>
            <a:r>
              <a:rPr lang="en-US" altLang="ko-KR" sz="1200" dirty="0"/>
              <a:t>? </a:t>
            </a:r>
            <a:r>
              <a:rPr lang="ko-KR" altLang="en-US" sz="1200" dirty="0"/>
              <a:t>그리고 토끼와 돼지는 잃어버린 음식들을 찾을 수 있을까요</a:t>
            </a:r>
            <a:r>
              <a:rPr lang="en-US" altLang="ko-KR" sz="1200" dirty="0"/>
              <a:t>?</a:t>
            </a:r>
          </a:p>
        </p:txBody>
      </p:sp>
      <p:pic>
        <p:nvPicPr>
          <p:cNvPr id="16" name="그림 15" descr="코딱지괴물이나타났다.JPG"/>
          <p:cNvPicPr>
            <a:picLocks noChangeAspect="1"/>
          </p:cNvPicPr>
          <p:nvPr/>
        </p:nvPicPr>
        <p:blipFill>
          <a:blip r:embed="rId3" cstate="print"/>
          <a:stretch>
            <a:fillRect/>
          </a:stretch>
        </p:blipFill>
        <p:spPr>
          <a:xfrm>
            <a:off x="712861" y="1385925"/>
            <a:ext cx="3587290" cy="1826536"/>
          </a:xfrm>
          <a:prstGeom prst="rect">
            <a:avLst/>
          </a:prstGeom>
        </p:spPr>
      </p:pic>
    </p:spTree>
    <p:extLst>
      <p:ext uri="{BB962C8B-B14F-4D97-AF65-F5344CB8AC3E}">
        <p14:creationId xmlns:p14="http://schemas.microsoft.com/office/powerpoint/2010/main" val="3218571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57</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898277"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나트륨왕국 임금님</a:t>
            </a:r>
          </a:p>
        </p:txBody>
      </p:sp>
      <p:sp>
        <p:nvSpPr>
          <p:cNvPr id="15" name="TextBox 8"/>
          <p:cNvSpPr txBox="1">
            <a:spLocks noChangeArrowheads="1"/>
          </p:cNvSpPr>
          <p:nvPr/>
        </p:nvSpPr>
        <p:spPr bwMode="auto">
          <a:xfrm>
            <a:off x="4411773" y="1156584"/>
            <a:ext cx="4262759"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r>
              <a:rPr lang="ko-KR" altLang="en-US" sz="1200" b="1" dirty="0"/>
              <a:t> </a:t>
            </a:r>
            <a:endParaRPr lang="en-US" altLang="ko-KR" sz="1200" b="1" dirty="0"/>
          </a:p>
          <a:p>
            <a:pPr algn="l" eaLnBrk="1" hangingPunct="1"/>
            <a:endParaRPr lang="ko-KR" altLang="en-US" sz="1200" dirty="0"/>
          </a:p>
          <a:p>
            <a:r>
              <a:rPr lang="ko-KR" altLang="en-US" sz="1200" dirty="0"/>
              <a:t>나트륨 왕국 임금님은 </a:t>
            </a:r>
            <a:r>
              <a:rPr lang="ko-KR" altLang="en-US" sz="1200" dirty="0" err="1"/>
              <a:t>얼짱</a:t>
            </a:r>
            <a:r>
              <a:rPr lang="en-US" altLang="ko-KR" sz="1200" dirty="0"/>
              <a:t>, </a:t>
            </a:r>
            <a:r>
              <a:rPr lang="ko-KR" altLang="en-US" sz="1200" dirty="0" err="1"/>
              <a:t>몸짱</a:t>
            </a:r>
            <a:r>
              <a:rPr lang="ko-KR" altLang="en-US" sz="1200" dirty="0"/>
              <a:t> 으로 온 국민들에게 인기가 많았답니다</a:t>
            </a:r>
            <a:r>
              <a:rPr lang="en-US" altLang="ko-KR" sz="1200" dirty="0"/>
              <a:t>.</a:t>
            </a:r>
          </a:p>
          <a:p>
            <a:r>
              <a:rPr lang="ko-KR" altLang="en-US" sz="1200" dirty="0"/>
              <a:t>그런데 어느 날부터 라면</a:t>
            </a:r>
            <a:r>
              <a:rPr lang="en-US" altLang="ko-KR" sz="1200" dirty="0"/>
              <a:t>, </a:t>
            </a:r>
            <a:r>
              <a:rPr lang="ko-KR" altLang="en-US" sz="1200" dirty="0"/>
              <a:t>피자</a:t>
            </a:r>
            <a:r>
              <a:rPr lang="en-US" altLang="ko-KR" sz="1200" dirty="0"/>
              <a:t>, </a:t>
            </a:r>
            <a:r>
              <a:rPr lang="ko-KR" altLang="en-US" sz="1200" dirty="0"/>
              <a:t>햄버거 등 짠 음식을 좋아하게 되었고</a:t>
            </a:r>
            <a:r>
              <a:rPr lang="en-US" altLang="ko-KR" sz="1200" dirty="0"/>
              <a:t>, </a:t>
            </a:r>
            <a:r>
              <a:rPr lang="ko-KR" altLang="en-US" sz="1200" dirty="0"/>
              <a:t>모든 음식에 소금을 뿌려먹는 등 잘못된 식습관으로 뚱뚱한 모습의 임금님으로 변해버렸습니다</a:t>
            </a:r>
            <a:r>
              <a:rPr lang="en-US" altLang="ko-KR" sz="1200" dirty="0"/>
              <a:t>.</a:t>
            </a:r>
          </a:p>
          <a:p>
            <a:r>
              <a:rPr lang="ko-KR" altLang="en-US" sz="1200" dirty="0"/>
              <a:t>어느 날 나트륨 왕국의 무도회가 열리고</a:t>
            </a:r>
            <a:r>
              <a:rPr lang="en-US" altLang="ko-KR" sz="1200" dirty="0"/>
              <a:t>, </a:t>
            </a:r>
            <a:r>
              <a:rPr lang="ko-KR" altLang="en-US" sz="1200" dirty="0"/>
              <a:t>임금님은 춤을 추다가 그만 쓰러지게 됩니다</a:t>
            </a:r>
            <a:r>
              <a:rPr lang="en-US" altLang="ko-KR" sz="1200" dirty="0"/>
              <a:t>.</a:t>
            </a:r>
          </a:p>
          <a:p>
            <a:r>
              <a:rPr lang="ko-KR" altLang="en-US" sz="1200" dirty="0"/>
              <a:t>임금님이 다시 건강한 모습으로 돌아가기 위해서는 음식을 싱겁게 먹고</a:t>
            </a:r>
            <a:r>
              <a:rPr lang="en-US" altLang="ko-KR" sz="1200" dirty="0"/>
              <a:t>, </a:t>
            </a:r>
            <a:r>
              <a:rPr lang="ko-KR" altLang="en-US" sz="1200" dirty="0"/>
              <a:t>채소와 과일 그리고 매일 </a:t>
            </a:r>
            <a:r>
              <a:rPr lang="en-US" altLang="ko-KR" sz="1200" dirty="0"/>
              <a:t>30</a:t>
            </a:r>
            <a:r>
              <a:rPr lang="ko-KR" altLang="en-US" sz="1200" dirty="0"/>
              <a:t>분 이상의 운동을 해야 한다고 하네요</a:t>
            </a:r>
            <a:r>
              <a:rPr lang="en-US" altLang="ko-KR" sz="1200" dirty="0"/>
              <a:t>.</a:t>
            </a:r>
          </a:p>
          <a:p>
            <a:r>
              <a:rPr lang="ko-KR" altLang="en-US" sz="1200" dirty="0"/>
              <a:t>과연 임금님은 예전의 멋진 모습을 찾을 수 있을까요</a:t>
            </a:r>
            <a:r>
              <a:rPr lang="en-US" altLang="ko-KR" sz="1200" dirty="0"/>
              <a:t>?</a:t>
            </a:r>
          </a:p>
        </p:txBody>
      </p:sp>
      <p:pic>
        <p:nvPicPr>
          <p:cNvPr id="17" name="그림 16" descr="나트륨왕국임금님.JPG"/>
          <p:cNvPicPr>
            <a:picLocks noChangeAspect="1"/>
          </p:cNvPicPr>
          <p:nvPr/>
        </p:nvPicPr>
        <p:blipFill>
          <a:blip r:embed="rId3" cstate="print"/>
          <a:stretch>
            <a:fillRect/>
          </a:stretch>
        </p:blipFill>
        <p:spPr>
          <a:xfrm>
            <a:off x="531985" y="1390347"/>
            <a:ext cx="3776404" cy="2038653"/>
          </a:xfrm>
          <a:prstGeom prst="rect">
            <a:avLst/>
          </a:prstGeom>
        </p:spPr>
      </p:pic>
    </p:spTree>
    <p:extLst>
      <p:ext uri="{BB962C8B-B14F-4D97-AF65-F5344CB8AC3E}">
        <p14:creationId xmlns:p14="http://schemas.microsoft.com/office/powerpoint/2010/main" val="2106630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58</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693092"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생쥐한</a:t>
            </a:r>
            <a:r>
              <a:rPr lang="ko-KR" altLang="en-US" sz="1600" b="1" dirty="0">
                <a:solidFill>
                  <a:schemeClr val="accent1"/>
                </a:solidFill>
                <a:latin typeface="맑은 고딕" pitchFamily="50" charset="-127"/>
                <a:ea typeface="맑은 고딕" pitchFamily="50" charset="-127"/>
              </a:rPr>
              <a:t> 시무시무</a:t>
            </a:r>
          </a:p>
        </p:txBody>
      </p:sp>
      <p:sp>
        <p:nvSpPr>
          <p:cNvPr id="23" name="TextBox 8"/>
          <p:cNvSpPr txBox="1">
            <a:spLocks noChangeArrowheads="1"/>
          </p:cNvSpPr>
          <p:nvPr/>
        </p:nvSpPr>
        <p:spPr bwMode="auto">
          <a:xfrm>
            <a:off x="899448" y="4174004"/>
            <a:ext cx="694733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r>
              <a:rPr lang="ko-KR" altLang="en-US" sz="1200" b="1" dirty="0"/>
              <a:t> </a:t>
            </a:r>
            <a:endParaRPr lang="en-US" altLang="ko-KR" sz="1200" b="1" dirty="0"/>
          </a:p>
          <a:p>
            <a:pPr algn="l" eaLnBrk="1" hangingPunct="1"/>
            <a:endParaRPr lang="ko-KR" altLang="en-US" sz="1200" dirty="0"/>
          </a:p>
          <a:p>
            <a:r>
              <a:rPr lang="ko-KR" altLang="en-US" sz="1200" dirty="0"/>
              <a:t>어느 날 지혜로운 생쥐는 배고픈 꿀돼지에게 고구마 밭에 가자고 하지만 </a:t>
            </a:r>
          </a:p>
          <a:p>
            <a:r>
              <a:rPr lang="ko-KR" altLang="en-US" sz="1200" dirty="0"/>
              <a:t>겁 많은 꿀돼지는 고구마 밭을 가는 길엔 무서운 동물들이 많다고 가지 않으려 한다</a:t>
            </a:r>
            <a:r>
              <a:rPr lang="en-US" altLang="ko-KR" sz="1200" dirty="0"/>
              <a:t>. </a:t>
            </a:r>
            <a:r>
              <a:rPr lang="ko-KR" altLang="en-US" sz="1200" dirty="0"/>
              <a:t>꿀돼지를 위하여 생쥐는 홀로 고구마를 구하러 가는데</a:t>
            </a:r>
            <a:r>
              <a:rPr lang="en-US" altLang="ko-KR" sz="1200" dirty="0"/>
              <a:t>..</a:t>
            </a:r>
            <a:endParaRPr lang="ko-KR" altLang="en-US" sz="1200" dirty="0"/>
          </a:p>
          <a:p>
            <a:r>
              <a:rPr lang="ko-KR" altLang="en-US" sz="1200" dirty="0"/>
              <a:t>과연 고구마 밭을 가는 길엔 어떤 일이 기다리고 있을까요</a:t>
            </a:r>
            <a:endParaRPr lang="en-US" altLang="ko-KR" sz="1200" dirty="0"/>
          </a:p>
          <a:p>
            <a:endParaRPr lang="ko-KR" altLang="en-US" sz="1200" dirty="0"/>
          </a:p>
          <a:p>
            <a:r>
              <a:rPr lang="en-US" altLang="ko-KR" sz="1200" dirty="0"/>
              <a:t>&lt;</a:t>
            </a:r>
            <a:r>
              <a:rPr lang="ko-KR" altLang="en-US" sz="1200" dirty="0"/>
              <a:t>작품특징</a:t>
            </a:r>
            <a:r>
              <a:rPr lang="en-US" altLang="ko-KR" sz="1200" dirty="0"/>
              <a:t>&gt;</a:t>
            </a:r>
            <a:endParaRPr lang="ko-KR" altLang="en-US" sz="1200" dirty="0"/>
          </a:p>
          <a:p>
            <a:r>
              <a:rPr lang="ko-KR" altLang="en-US" sz="1200" dirty="0"/>
              <a:t>아이들의 눈높이에 맞춘 단순하고 흥미로운 이야기 속에 재미와 생활 속 안전교육이 들어있습니다</a:t>
            </a:r>
          </a:p>
          <a:p>
            <a:r>
              <a:rPr lang="ko-KR" altLang="en-US" sz="1200" dirty="0"/>
              <a:t>무서운 동물들은 코믹하게 표현하여 어린 유아들도 즐겁게 볼 수 있는 인형극입니다</a:t>
            </a:r>
          </a:p>
        </p:txBody>
      </p:sp>
      <p:pic>
        <p:nvPicPr>
          <p:cNvPr id="25" name="그림 24" descr="한시무시무2.jpg"/>
          <p:cNvPicPr>
            <a:picLocks noChangeAspect="1"/>
          </p:cNvPicPr>
          <p:nvPr/>
        </p:nvPicPr>
        <p:blipFill>
          <a:blip r:embed="rId3" cstate="print"/>
          <a:stretch>
            <a:fillRect/>
          </a:stretch>
        </p:blipFill>
        <p:spPr>
          <a:xfrm>
            <a:off x="883958" y="1450340"/>
            <a:ext cx="7376083" cy="2383900"/>
          </a:xfrm>
          <a:prstGeom prst="rect">
            <a:avLst/>
          </a:prstGeom>
        </p:spPr>
      </p:pic>
    </p:spTree>
    <p:extLst>
      <p:ext uri="{BB962C8B-B14F-4D97-AF65-F5344CB8AC3E}">
        <p14:creationId xmlns:p14="http://schemas.microsoft.com/office/powerpoint/2010/main" val="318573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59</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560042"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알을 품은 여우</a:t>
            </a:r>
          </a:p>
        </p:txBody>
      </p:sp>
      <p:sp>
        <p:nvSpPr>
          <p:cNvPr id="23" name="TextBox 8"/>
          <p:cNvSpPr txBox="1">
            <a:spLocks noChangeArrowheads="1"/>
          </p:cNvSpPr>
          <p:nvPr/>
        </p:nvSpPr>
        <p:spPr bwMode="auto">
          <a:xfrm>
            <a:off x="4411773" y="1156584"/>
            <a:ext cx="4262759"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r>
              <a:rPr lang="ko-KR" altLang="en-US" sz="1200" b="1" dirty="0"/>
              <a:t> </a:t>
            </a:r>
            <a:endParaRPr lang="en-US" altLang="ko-KR" sz="1200" b="1" dirty="0"/>
          </a:p>
          <a:p>
            <a:pPr algn="l" eaLnBrk="1" hangingPunct="1"/>
            <a:endParaRPr lang="ko-KR" altLang="en-US" sz="1200" dirty="0"/>
          </a:p>
          <a:p>
            <a:pPr>
              <a:lnSpc>
                <a:spcPct val="150000"/>
              </a:lnSpc>
            </a:pPr>
            <a:r>
              <a:rPr lang="ko-KR" altLang="en-US" sz="1200" dirty="0"/>
              <a:t>여우가 알에서 나온 아기 새를 잡아먹기 위해 열심히 알을 품다가 막상 예쁜 아기 새가 태어나자 아기 새의 엄마가 되어주는 이야기입니다</a:t>
            </a:r>
            <a:r>
              <a:rPr lang="en-US" altLang="ko-KR" sz="1200" dirty="0"/>
              <a:t>.</a:t>
            </a:r>
          </a:p>
          <a:p>
            <a:pPr>
              <a:lnSpc>
                <a:spcPct val="150000"/>
              </a:lnSpc>
            </a:pPr>
            <a:r>
              <a:rPr lang="ko-KR" altLang="en-US" sz="1200" dirty="0"/>
              <a:t>동물들도 아기들을 보호하고 사랑할 줄 아는 마음을 지녔다는 것을 알 수 있듯이 아이들은 이 작품을 통해 엄마의 사랑을 다시 한번 느끼게 됩니다</a:t>
            </a:r>
            <a:r>
              <a:rPr lang="en-US" altLang="ko-KR" sz="1200" dirty="0"/>
              <a:t>. </a:t>
            </a:r>
            <a:r>
              <a:rPr lang="ko-KR" altLang="en-US" sz="1200" dirty="0"/>
              <a:t>그리고 엄마 아빠 말씀 잘 듣는 착한 어린이들이 되기를 인형 친구들과 약속합니다</a:t>
            </a:r>
            <a:r>
              <a:rPr lang="en-US" altLang="ko-KR" sz="1200" dirty="0"/>
              <a:t>.</a:t>
            </a:r>
          </a:p>
        </p:txBody>
      </p:sp>
      <p:pic>
        <p:nvPicPr>
          <p:cNvPr id="2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85" y="1374140"/>
            <a:ext cx="3239689" cy="2395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73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6</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103461" cy="338554"/>
          </a:xfrm>
          <a:prstGeom prst="rect">
            <a:avLst/>
          </a:prstGeom>
          <a:noFill/>
        </p:spPr>
        <p:txBody>
          <a:bodyPr wrap="none">
            <a:spAutoFit/>
          </a:bodyPr>
          <a:lstStyle/>
          <a:p>
            <a:pPr fontAlgn="base">
              <a:spcBef>
                <a:spcPct val="0"/>
              </a:spcBef>
              <a:spcAft>
                <a:spcPct val="0"/>
              </a:spcAft>
              <a:defRPr/>
            </a:pPr>
            <a:r>
              <a:rPr lang="ko-KR" altLang="en-US" sz="1600" b="1" dirty="0" err="1" smtClean="0">
                <a:solidFill>
                  <a:schemeClr val="accent1"/>
                </a:solidFill>
                <a:latin typeface="맑은 고딕" pitchFamily="50" charset="-127"/>
                <a:ea typeface="맑은 고딕" pitchFamily="50" charset="-127"/>
              </a:rPr>
              <a:t>왕멍멍이와</a:t>
            </a:r>
            <a:r>
              <a:rPr lang="ko-KR" altLang="en-US" sz="1600" b="1" dirty="0" smtClean="0">
                <a:solidFill>
                  <a:schemeClr val="accent1"/>
                </a:solidFill>
                <a:latin typeface="맑은 고딕" pitchFamily="50" charset="-127"/>
                <a:ea typeface="맑은 고딕" pitchFamily="50" charset="-127"/>
              </a:rPr>
              <a:t> </a:t>
            </a:r>
            <a:r>
              <a:rPr lang="ko-KR" altLang="en-US" sz="1600" b="1" dirty="0" err="1">
                <a:solidFill>
                  <a:schemeClr val="accent1"/>
                </a:solidFill>
                <a:latin typeface="맑은 고딕" pitchFamily="50" charset="-127"/>
                <a:ea typeface="맑은 고딕" pitchFamily="50" charset="-127"/>
              </a:rPr>
              <a:t>김</a:t>
            </a:r>
            <a:r>
              <a:rPr lang="ko-KR" altLang="en-US" sz="1600" b="1" dirty="0" err="1" smtClean="0">
                <a:solidFill>
                  <a:schemeClr val="accent1"/>
                </a:solidFill>
                <a:latin typeface="맑은 고딕" pitchFamily="50" charset="-127"/>
                <a:ea typeface="맑은 고딕" pitchFamily="50" charset="-127"/>
              </a:rPr>
              <a:t>원숭이</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646796" y="1551971"/>
            <a:ext cx="395605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dirty="0"/>
              <a:t>&lt;</a:t>
            </a:r>
            <a:r>
              <a:rPr lang="ko-KR" altLang="en-US" sz="1200" b="1" dirty="0"/>
              <a:t>줄거리</a:t>
            </a:r>
            <a:r>
              <a:rPr lang="en-US" altLang="ko-KR" sz="1200" b="1" dirty="0"/>
              <a:t>&gt;</a:t>
            </a:r>
          </a:p>
          <a:p>
            <a:pPr algn="l" eaLnBrk="1" hangingPunct="1"/>
            <a:endParaRPr lang="ko-KR" altLang="en-US" sz="1200" dirty="0"/>
          </a:p>
          <a:p>
            <a:pPr fontAlgn="base"/>
            <a:r>
              <a:rPr lang="ko-KR" altLang="en-US" sz="1200" dirty="0"/>
              <a:t>평소 사이가 좋지 않은 멍멍이와 원숭이는 돼지를 사이에 두고 싸우네요</a:t>
            </a:r>
            <a:r>
              <a:rPr lang="en-US" altLang="ko-KR" sz="1200" dirty="0"/>
              <a:t>.</a:t>
            </a:r>
            <a:endParaRPr lang="ko-KR" altLang="en-US" sz="1200" dirty="0"/>
          </a:p>
          <a:p>
            <a:pPr fontAlgn="base"/>
            <a:r>
              <a:rPr lang="ko-KR" altLang="en-US" sz="1200" dirty="0"/>
              <a:t>원숭이와 놀지 말라고 말하는 멍멍이와</a:t>
            </a:r>
            <a:r>
              <a:rPr lang="en-US" altLang="ko-KR" sz="1200" dirty="0"/>
              <a:t>, </a:t>
            </a:r>
            <a:r>
              <a:rPr lang="ko-KR" altLang="en-US" sz="1200" dirty="0"/>
              <a:t>반대로 멍멍이와 놀지 말라고 말하는 원숭이 때문에 꿀돼지는 하루하루 고민입니다</a:t>
            </a:r>
            <a:r>
              <a:rPr lang="en-US" altLang="ko-KR" sz="1200" dirty="0"/>
              <a:t>.</a:t>
            </a:r>
            <a:endParaRPr lang="ko-KR" altLang="en-US" sz="1200" dirty="0"/>
          </a:p>
          <a:p>
            <a:pPr fontAlgn="base"/>
            <a:r>
              <a:rPr lang="ko-KR" altLang="en-US" sz="1200" dirty="0"/>
              <a:t>그러던 어느 날 동물마을에 사냥꾼이 나타나 착한 꿀돼지를 잡아갑니다</a:t>
            </a:r>
            <a:r>
              <a:rPr lang="en-US" altLang="ko-KR" sz="1200" dirty="0"/>
              <a:t>.</a:t>
            </a:r>
            <a:endParaRPr lang="ko-KR" altLang="en-US" sz="1200" dirty="0"/>
          </a:p>
          <a:p>
            <a:pPr fontAlgn="base"/>
            <a:r>
              <a:rPr lang="ko-KR" altLang="en-US" sz="1200" dirty="0"/>
              <a:t>서로 사이가 좋지 않은 멍멍이와 원숭이는 꿀돼지를 위해 힘을 합치기로 합니다</a:t>
            </a:r>
            <a:r>
              <a:rPr lang="en-US" altLang="ko-KR" sz="1200" dirty="0"/>
              <a:t>.</a:t>
            </a:r>
            <a:endParaRPr lang="ko-KR" altLang="en-US" sz="1200" dirty="0"/>
          </a:p>
          <a:p>
            <a:pPr fontAlgn="base"/>
            <a:r>
              <a:rPr lang="ko-KR" altLang="en-US" sz="1200" dirty="0"/>
              <a:t>평소 냄새를 잘 맡는 멍멍이가 사냥꾼의 위치를 파악하고</a:t>
            </a:r>
            <a:r>
              <a:rPr lang="en-US" altLang="ko-KR" sz="1200" dirty="0"/>
              <a:t>, </a:t>
            </a:r>
            <a:r>
              <a:rPr lang="ko-KR" altLang="en-US" sz="1200" dirty="0" err="1"/>
              <a:t>날쌘돌이</a:t>
            </a:r>
            <a:r>
              <a:rPr lang="ko-KR" altLang="en-US" sz="1200" dirty="0"/>
              <a:t> 원숭이가 사냥꾼을 유인해 결국 꿀돼지를 구하고</a:t>
            </a:r>
            <a:r>
              <a:rPr lang="en-US" altLang="ko-KR" sz="1200" dirty="0"/>
              <a:t>, </a:t>
            </a:r>
            <a:r>
              <a:rPr lang="ko-KR" altLang="en-US" sz="1200" dirty="0"/>
              <a:t>모두가 </a:t>
            </a:r>
            <a:r>
              <a:rPr lang="ko-KR" altLang="en-US" sz="1200" dirty="0" smtClean="0"/>
              <a:t>사이 좋게 </a:t>
            </a:r>
            <a:r>
              <a:rPr lang="ko-KR" altLang="en-US" sz="1200" dirty="0"/>
              <a:t>지내며 평화로운 동물마을이 되었답니다</a:t>
            </a:r>
            <a:r>
              <a:rPr lang="en-US" altLang="ko-KR" sz="1200" dirty="0" smtClean="0"/>
              <a:t>.</a:t>
            </a:r>
          </a:p>
          <a:p>
            <a:pPr fontAlgn="base"/>
            <a:endParaRPr lang="ko-KR" altLang="en-US" sz="1200" dirty="0"/>
          </a:p>
          <a:p>
            <a:pPr fontAlgn="base"/>
            <a:r>
              <a:rPr lang="en-US" altLang="ko-KR" sz="1200" dirty="0"/>
              <a:t>1. </a:t>
            </a:r>
            <a:r>
              <a:rPr lang="ko-KR" altLang="en-US" sz="1200" dirty="0"/>
              <a:t>서로 </a:t>
            </a:r>
            <a:r>
              <a:rPr lang="ko-KR" altLang="en-US" sz="1200" dirty="0" err="1"/>
              <a:t>힙을</a:t>
            </a:r>
            <a:r>
              <a:rPr lang="ko-KR" altLang="en-US" sz="1200" dirty="0"/>
              <a:t> 합치면 어떠한 일도 이겨낼 수 있어요</a:t>
            </a:r>
            <a:r>
              <a:rPr lang="en-US" altLang="ko-KR" sz="1200" dirty="0"/>
              <a:t>.</a:t>
            </a:r>
            <a:endParaRPr lang="ko-KR" altLang="en-US" sz="1200" dirty="0"/>
          </a:p>
          <a:p>
            <a:pPr fontAlgn="base"/>
            <a:r>
              <a:rPr lang="en-US" altLang="ko-KR" sz="1200" dirty="0"/>
              <a:t>2. </a:t>
            </a:r>
            <a:r>
              <a:rPr lang="ko-KR" altLang="en-US" sz="1200" dirty="0"/>
              <a:t>친구들이랑 싸우지 말고 </a:t>
            </a:r>
            <a:r>
              <a:rPr lang="ko-KR" altLang="en-US" sz="1200" dirty="0" smtClean="0"/>
              <a:t>사이 좋게 </a:t>
            </a:r>
            <a:r>
              <a:rPr lang="ko-KR" altLang="en-US" sz="1200" dirty="0"/>
              <a:t>지내요</a:t>
            </a:r>
            <a:r>
              <a:rPr lang="en-US" altLang="ko-KR" sz="1200" dirty="0"/>
              <a:t>.</a:t>
            </a:r>
            <a:endParaRPr lang="ko-KR" altLang="en-US" sz="1200" dirty="0"/>
          </a:p>
        </p:txBody>
      </p:sp>
      <p:sp>
        <p:nvSpPr>
          <p:cNvPr id="3" name="Rectangle 1"/>
          <p:cNvSpPr>
            <a:spLocks noChangeArrowheads="1"/>
          </p:cNvSpPr>
          <p:nvPr/>
        </p:nvSpPr>
        <p:spPr bwMode="auto">
          <a:xfrm>
            <a:off x="1908175" y="24463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1" hangingPunct="1">
              <a:lnSpc>
                <a:spcPct val="100000"/>
              </a:lnSpc>
              <a:spcBef>
                <a:spcPct val="0"/>
              </a:spcBef>
              <a:spcAft>
                <a:spcPct val="0"/>
              </a:spcAft>
              <a:buClrTx/>
              <a:buSzTx/>
              <a:buFontTx/>
              <a:buNone/>
              <a:tabLst/>
            </a:pPr>
            <a:endParaRPr kumimoji="1" lang="ko-KR" altLang="ko-KR" sz="1800" b="0" i="0" u="none" strike="noStrike" cap="none" normalizeH="0" baseline="0" smtClean="0">
              <a:ln>
                <a:noFill/>
              </a:ln>
              <a:solidFill>
                <a:schemeClr val="tx1"/>
              </a:solidFill>
              <a:effectLst/>
              <a:latin typeface="굴림" charset="-127"/>
              <a:ea typeface="굴림" charset="-127"/>
              <a:cs typeface="굴림" charset="-127"/>
            </a:endParaRPr>
          </a:p>
        </p:txBody>
      </p:sp>
      <p:sp>
        <p:nvSpPr>
          <p:cNvPr id="5" name="Rectangle 2"/>
          <p:cNvSpPr>
            <a:spLocks noChangeArrowheads="1"/>
          </p:cNvSpPr>
          <p:nvPr/>
        </p:nvSpPr>
        <p:spPr bwMode="auto">
          <a:xfrm>
            <a:off x="1908175" y="24463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굴림" charset="-127"/>
                <a:ea typeface="굴림" charset="-127"/>
                <a:cs typeface="굴림" charset="-127"/>
              </a:defRPr>
            </a:lvl1pPr>
            <a:lvl2pPr fontAlgn="base">
              <a:spcBef>
                <a:spcPct val="0"/>
              </a:spcBef>
              <a:spcAft>
                <a:spcPct val="0"/>
              </a:spcAft>
              <a:defRPr kumimoji="1">
                <a:solidFill>
                  <a:schemeClr val="tx1"/>
                </a:solidFill>
                <a:latin typeface="굴림" charset="-127"/>
                <a:ea typeface="굴림" charset="-127"/>
                <a:cs typeface="굴림" charset="-127"/>
              </a:defRPr>
            </a:lvl2pPr>
            <a:lvl3pPr fontAlgn="base">
              <a:spcBef>
                <a:spcPct val="0"/>
              </a:spcBef>
              <a:spcAft>
                <a:spcPct val="0"/>
              </a:spcAft>
              <a:defRPr kumimoji="1">
                <a:solidFill>
                  <a:schemeClr val="tx1"/>
                </a:solidFill>
                <a:latin typeface="굴림" charset="-127"/>
                <a:ea typeface="굴림" charset="-127"/>
                <a:cs typeface="굴림" charset="-127"/>
              </a:defRPr>
            </a:lvl3pPr>
            <a:lvl4pPr fontAlgn="base">
              <a:spcBef>
                <a:spcPct val="0"/>
              </a:spcBef>
              <a:spcAft>
                <a:spcPct val="0"/>
              </a:spcAft>
              <a:defRPr kumimoji="1">
                <a:solidFill>
                  <a:schemeClr val="tx1"/>
                </a:solidFill>
                <a:latin typeface="굴림" charset="-127"/>
                <a:ea typeface="굴림" charset="-127"/>
                <a:cs typeface="굴림" charset="-127"/>
              </a:defRPr>
            </a:lvl4pPr>
            <a:lvl5pPr fontAlgn="base">
              <a:spcBef>
                <a:spcPct val="0"/>
              </a:spcBef>
              <a:spcAft>
                <a:spcPct val="0"/>
              </a:spcAft>
              <a:defRPr kumimoji="1">
                <a:solidFill>
                  <a:schemeClr val="tx1"/>
                </a:solidFill>
                <a:latin typeface="굴림" charset="-127"/>
                <a:ea typeface="굴림" charset="-127"/>
                <a:cs typeface="굴림" charset="-127"/>
              </a:defRPr>
            </a:lvl5pPr>
            <a:lvl6pPr fontAlgn="base">
              <a:spcBef>
                <a:spcPct val="0"/>
              </a:spcBef>
              <a:spcAft>
                <a:spcPct val="0"/>
              </a:spcAft>
              <a:defRPr kumimoji="1">
                <a:solidFill>
                  <a:schemeClr val="tx1"/>
                </a:solidFill>
                <a:latin typeface="굴림" charset="-127"/>
                <a:ea typeface="굴림" charset="-127"/>
                <a:cs typeface="굴림" charset="-127"/>
              </a:defRPr>
            </a:lvl6pPr>
            <a:lvl7pPr fontAlgn="base">
              <a:spcBef>
                <a:spcPct val="0"/>
              </a:spcBef>
              <a:spcAft>
                <a:spcPct val="0"/>
              </a:spcAft>
              <a:defRPr kumimoji="1">
                <a:solidFill>
                  <a:schemeClr val="tx1"/>
                </a:solidFill>
                <a:latin typeface="굴림" charset="-127"/>
                <a:ea typeface="굴림" charset="-127"/>
                <a:cs typeface="굴림" charset="-127"/>
              </a:defRPr>
            </a:lvl7pPr>
            <a:lvl8pPr fontAlgn="base">
              <a:spcBef>
                <a:spcPct val="0"/>
              </a:spcBef>
              <a:spcAft>
                <a:spcPct val="0"/>
              </a:spcAft>
              <a:defRPr kumimoji="1">
                <a:solidFill>
                  <a:schemeClr val="tx1"/>
                </a:solidFill>
                <a:latin typeface="굴림" charset="-127"/>
                <a:ea typeface="굴림" charset="-127"/>
                <a:cs typeface="굴림" charset="-127"/>
              </a:defRPr>
            </a:lvl8pPr>
            <a:lvl9pPr fontAlgn="base">
              <a:spcBef>
                <a:spcPct val="0"/>
              </a:spcBef>
              <a:spcAft>
                <a:spcPct val="0"/>
              </a:spcAft>
              <a:defRPr kumimoji="1">
                <a:solidFill>
                  <a:schemeClr val="tx1"/>
                </a:solidFill>
                <a:latin typeface="굴림" charset="-127"/>
                <a:ea typeface="굴림" charset="-127"/>
                <a:cs typeface="굴림" charset="-127"/>
              </a:defRPr>
            </a:lvl9pPr>
          </a:lstStyle>
          <a:p>
            <a:pPr marL="0" marR="0" lvl="0" indent="0" algn="just" defTabSz="914400" rtl="0" eaLnBrk="1" fontAlgn="base" latinLnBrk="1" hangingPunct="1">
              <a:lnSpc>
                <a:spcPct val="100000"/>
              </a:lnSpc>
              <a:spcBef>
                <a:spcPct val="0"/>
              </a:spcBef>
              <a:spcAft>
                <a:spcPct val="0"/>
              </a:spcAft>
              <a:buClrTx/>
              <a:buSzTx/>
              <a:buFontTx/>
              <a:buNone/>
              <a:tabLst/>
            </a:pPr>
            <a:r>
              <a:rPr kumimoji="1" lang="ko-KR" altLang="ko-KR" sz="1000" b="0" i="0" u="none" strike="noStrike" cap="none" normalizeH="0" baseline="0" smtClean="0">
                <a:ln>
                  <a:noFill/>
                </a:ln>
                <a:solidFill>
                  <a:srgbClr val="000000"/>
                </a:solidFill>
                <a:effectLst/>
                <a:latin typeface="Arial"/>
                <a:ea typeface="굴림" charset="-127"/>
                <a:cs typeface="굴림" charset="-127"/>
              </a:rPr>
              <a:t> </a:t>
            </a:r>
            <a:r>
              <a:rPr kumimoji="1" lang="ko-KR" altLang="ko-KR" sz="1000" b="0" i="0" u="none" strike="noStrike" cap="none" normalizeH="0" baseline="0" smtClean="0">
                <a:ln>
                  <a:noFill/>
                </a:ln>
                <a:solidFill>
                  <a:srgbClr val="000000"/>
                </a:solidFill>
                <a:effectLst/>
                <a:latin typeface="굴림" charset="-127"/>
                <a:ea typeface="굴림" charset="-127"/>
                <a:cs typeface="굴림" charset="-127"/>
              </a:rPr>
              <a:t> </a:t>
            </a:r>
            <a:endParaRPr kumimoji="1" lang="ko-KR" altLang="ko-KR" sz="600" b="0" i="0" u="none" strike="noStrike" cap="none" normalizeH="0" baseline="0" smtClean="0">
              <a:ln>
                <a:noFill/>
              </a:ln>
              <a:solidFill>
                <a:schemeClr val="tx1"/>
              </a:solidFill>
              <a:effectLst/>
              <a:latin typeface="굴림" charset="-127"/>
              <a:ea typeface="굴림" charset="-127"/>
              <a:cs typeface="굴림"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1" lang="ko-KR" altLang="ko-KR" sz="1000" b="0" i="0" u="none" strike="noStrike" cap="none" normalizeH="0" baseline="0" smtClean="0">
                <a:ln>
                  <a:noFill/>
                </a:ln>
                <a:solidFill>
                  <a:srgbClr val="000000"/>
                </a:solidFill>
                <a:effectLst/>
                <a:latin typeface="Arial"/>
                <a:ea typeface="굴림" charset="-127"/>
                <a:cs typeface="굴림" charset="-127"/>
              </a:rPr>
              <a:t> </a:t>
            </a:r>
            <a:r>
              <a:rPr kumimoji="1" lang="ko-KR" altLang="ko-KR" sz="1000" b="0" i="0" u="none" strike="noStrike" cap="none" normalizeH="0" baseline="0" smtClean="0">
                <a:ln>
                  <a:noFill/>
                </a:ln>
                <a:solidFill>
                  <a:srgbClr val="000000"/>
                </a:solidFill>
                <a:effectLst/>
                <a:latin typeface="굴림" charset="-127"/>
                <a:ea typeface="굴림" charset="-127"/>
                <a:cs typeface="굴림" charset="-127"/>
              </a:rPr>
              <a:t> </a:t>
            </a:r>
            <a:endParaRPr kumimoji="1" lang="ko-KR" altLang="ko-KR" sz="600" b="0" i="0" u="none" strike="noStrike" cap="none" normalizeH="0" baseline="0" smtClean="0">
              <a:ln>
                <a:noFill/>
              </a:ln>
              <a:solidFill>
                <a:schemeClr val="tx1"/>
              </a:solidFill>
              <a:effectLst/>
              <a:latin typeface="굴림" charset="-127"/>
              <a:ea typeface="굴림" charset="-127"/>
              <a:cs typeface="굴림"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1" lang="ko-KR" altLang="ko-KR" sz="1000" b="0" i="0" u="none" strike="noStrike" cap="none" normalizeH="0" baseline="0" smtClean="0">
                <a:ln>
                  <a:noFill/>
                </a:ln>
                <a:solidFill>
                  <a:srgbClr val="000000"/>
                </a:solidFill>
                <a:effectLst/>
                <a:latin typeface="Arial"/>
                <a:ea typeface="굴림" charset="-127"/>
                <a:cs typeface="굴림" charset="-127"/>
              </a:rPr>
              <a:t> </a:t>
            </a:r>
            <a:r>
              <a:rPr kumimoji="1" lang="ko-KR" altLang="ko-KR" sz="1000" b="0" i="0" u="none" strike="noStrike" cap="none" normalizeH="0" baseline="0" smtClean="0">
                <a:ln>
                  <a:noFill/>
                </a:ln>
                <a:solidFill>
                  <a:srgbClr val="000000"/>
                </a:solidFill>
                <a:effectLst/>
                <a:latin typeface="굴림" charset="-127"/>
                <a:ea typeface="굴림" charset="-127"/>
                <a:cs typeface="굴림" charset="-127"/>
              </a:rPr>
              <a:t> </a:t>
            </a:r>
            <a:endParaRPr kumimoji="1" lang="ko-KR" altLang="ko-KR" sz="600" b="0" i="0" u="none" strike="noStrike" cap="none" normalizeH="0" baseline="0" smtClean="0">
              <a:ln>
                <a:noFill/>
              </a:ln>
              <a:solidFill>
                <a:schemeClr val="tx1"/>
              </a:solidFill>
              <a:effectLst/>
              <a:latin typeface="굴림" charset="-127"/>
              <a:ea typeface="굴림" charset="-127"/>
              <a:cs typeface="굴림"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1" lang="ko-KR" altLang="ko-KR" sz="1000" b="0" i="0" u="none" strike="noStrike" cap="none" normalizeH="0" baseline="0" smtClean="0">
                <a:ln>
                  <a:noFill/>
                </a:ln>
                <a:solidFill>
                  <a:srgbClr val="000000"/>
                </a:solidFill>
                <a:effectLst/>
                <a:latin typeface="Arial"/>
                <a:ea typeface="굴림" charset="-127"/>
                <a:cs typeface="굴림" charset="-127"/>
              </a:rPr>
              <a:t> </a:t>
            </a:r>
            <a:r>
              <a:rPr kumimoji="1" lang="ko-KR" altLang="ko-KR" sz="1000" b="0" i="0" u="none" strike="noStrike" cap="none" normalizeH="0" baseline="0" smtClean="0">
                <a:ln>
                  <a:noFill/>
                </a:ln>
                <a:solidFill>
                  <a:srgbClr val="000000"/>
                </a:solidFill>
                <a:effectLst/>
                <a:latin typeface="굴림" charset="-127"/>
                <a:ea typeface="굴림" charset="-127"/>
                <a:cs typeface="굴림" charset="-127"/>
              </a:rPr>
              <a:t> </a:t>
            </a:r>
            <a:endParaRPr kumimoji="1" lang="ko-KR" altLang="ko-KR" sz="1800" b="0" i="0" u="none" strike="noStrike" cap="none" normalizeH="0" baseline="0" smtClean="0">
              <a:ln>
                <a:noFill/>
              </a:ln>
              <a:solidFill>
                <a:schemeClr val="tx1"/>
              </a:solidFill>
              <a:effectLst/>
              <a:latin typeface="굴림" charset="-127"/>
              <a:ea typeface="굴림" charset="-127"/>
              <a:cs typeface="굴림" charset="-127"/>
            </a:endParaRPr>
          </a:p>
        </p:txBody>
      </p:sp>
      <p:sp>
        <p:nvSpPr>
          <p:cNvPr id="7" name="Rectangle 3"/>
          <p:cNvSpPr>
            <a:spLocks noChangeArrowheads="1"/>
          </p:cNvSpPr>
          <p:nvPr/>
        </p:nvSpPr>
        <p:spPr bwMode="auto">
          <a:xfrm>
            <a:off x="1908175" y="24463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굴림" charset="-127"/>
                <a:ea typeface="굴림" charset="-127"/>
                <a:cs typeface="굴림" charset="-127"/>
              </a:defRPr>
            </a:lvl1pPr>
            <a:lvl2pPr fontAlgn="base">
              <a:spcBef>
                <a:spcPct val="0"/>
              </a:spcBef>
              <a:spcAft>
                <a:spcPct val="0"/>
              </a:spcAft>
              <a:defRPr kumimoji="1">
                <a:solidFill>
                  <a:schemeClr val="tx1"/>
                </a:solidFill>
                <a:latin typeface="굴림" charset="-127"/>
                <a:ea typeface="굴림" charset="-127"/>
                <a:cs typeface="굴림" charset="-127"/>
              </a:defRPr>
            </a:lvl2pPr>
            <a:lvl3pPr fontAlgn="base">
              <a:spcBef>
                <a:spcPct val="0"/>
              </a:spcBef>
              <a:spcAft>
                <a:spcPct val="0"/>
              </a:spcAft>
              <a:defRPr kumimoji="1">
                <a:solidFill>
                  <a:schemeClr val="tx1"/>
                </a:solidFill>
                <a:latin typeface="굴림" charset="-127"/>
                <a:ea typeface="굴림" charset="-127"/>
                <a:cs typeface="굴림" charset="-127"/>
              </a:defRPr>
            </a:lvl3pPr>
            <a:lvl4pPr fontAlgn="base">
              <a:spcBef>
                <a:spcPct val="0"/>
              </a:spcBef>
              <a:spcAft>
                <a:spcPct val="0"/>
              </a:spcAft>
              <a:defRPr kumimoji="1">
                <a:solidFill>
                  <a:schemeClr val="tx1"/>
                </a:solidFill>
                <a:latin typeface="굴림" charset="-127"/>
                <a:ea typeface="굴림" charset="-127"/>
                <a:cs typeface="굴림" charset="-127"/>
              </a:defRPr>
            </a:lvl4pPr>
            <a:lvl5pPr fontAlgn="base">
              <a:spcBef>
                <a:spcPct val="0"/>
              </a:spcBef>
              <a:spcAft>
                <a:spcPct val="0"/>
              </a:spcAft>
              <a:defRPr kumimoji="1">
                <a:solidFill>
                  <a:schemeClr val="tx1"/>
                </a:solidFill>
                <a:latin typeface="굴림" charset="-127"/>
                <a:ea typeface="굴림" charset="-127"/>
                <a:cs typeface="굴림" charset="-127"/>
              </a:defRPr>
            </a:lvl5pPr>
            <a:lvl6pPr fontAlgn="base">
              <a:spcBef>
                <a:spcPct val="0"/>
              </a:spcBef>
              <a:spcAft>
                <a:spcPct val="0"/>
              </a:spcAft>
              <a:defRPr kumimoji="1">
                <a:solidFill>
                  <a:schemeClr val="tx1"/>
                </a:solidFill>
                <a:latin typeface="굴림" charset="-127"/>
                <a:ea typeface="굴림" charset="-127"/>
                <a:cs typeface="굴림" charset="-127"/>
              </a:defRPr>
            </a:lvl6pPr>
            <a:lvl7pPr fontAlgn="base">
              <a:spcBef>
                <a:spcPct val="0"/>
              </a:spcBef>
              <a:spcAft>
                <a:spcPct val="0"/>
              </a:spcAft>
              <a:defRPr kumimoji="1">
                <a:solidFill>
                  <a:schemeClr val="tx1"/>
                </a:solidFill>
                <a:latin typeface="굴림" charset="-127"/>
                <a:ea typeface="굴림" charset="-127"/>
                <a:cs typeface="굴림" charset="-127"/>
              </a:defRPr>
            </a:lvl7pPr>
            <a:lvl8pPr fontAlgn="base">
              <a:spcBef>
                <a:spcPct val="0"/>
              </a:spcBef>
              <a:spcAft>
                <a:spcPct val="0"/>
              </a:spcAft>
              <a:defRPr kumimoji="1">
                <a:solidFill>
                  <a:schemeClr val="tx1"/>
                </a:solidFill>
                <a:latin typeface="굴림" charset="-127"/>
                <a:ea typeface="굴림" charset="-127"/>
                <a:cs typeface="굴림" charset="-127"/>
              </a:defRPr>
            </a:lvl8pPr>
            <a:lvl9pPr fontAlgn="base">
              <a:spcBef>
                <a:spcPct val="0"/>
              </a:spcBef>
              <a:spcAft>
                <a:spcPct val="0"/>
              </a:spcAft>
              <a:defRPr kumimoji="1">
                <a:solidFill>
                  <a:schemeClr val="tx1"/>
                </a:solidFill>
                <a:latin typeface="굴림" charset="-127"/>
                <a:ea typeface="굴림" charset="-127"/>
                <a:cs typeface="굴림" charset="-127"/>
              </a:defRPr>
            </a:lvl9pPr>
          </a:lstStyle>
          <a:p>
            <a:pPr marL="0" marR="0" lvl="0" indent="0" algn="just" defTabSz="914400" rtl="0" eaLnBrk="1" fontAlgn="base" latinLnBrk="1" hangingPunct="1">
              <a:lnSpc>
                <a:spcPct val="100000"/>
              </a:lnSpc>
              <a:spcBef>
                <a:spcPct val="0"/>
              </a:spcBef>
              <a:spcAft>
                <a:spcPct val="0"/>
              </a:spcAft>
              <a:buClrTx/>
              <a:buSzTx/>
              <a:buFontTx/>
              <a:buNone/>
              <a:tabLst/>
            </a:pPr>
            <a:r>
              <a:rPr kumimoji="1" lang="ko-KR" altLang="ko-KR" sz="1000" b="0" i="0" u="none" strike="noStrike" cap="none" normalizeH="0" baseline="0" smtClean="0">
                <a:ln>
                  <a:noFill/>
                </a:ln>
                <a:solidFill>
                  <a:srgbClr val="000000"/>
                </a:solidFill>
                <a:effectLst/>
                <a:latin typeface="Arial"/>
                <a:ea typeface="굴림" charset="-127"/>
                <a:cs typeface="굴림" charset="-127"/>
              </a:rPr>
              <a:t> </a:t>
            </a:r>
            <a:r>
              <a:rPr kumimoji="1" lang="ko-KR" altLang="ko-KR" sz="1000" b="0" i="0" u="none" strike="noStrike" cap="none" normalizeH="0" baseline="0" smtClean="0">
                <a:ln>
                  <a:noFill/>
                </a:ln>
                <a:solidFill>
                  <a:srgbClr val="000000"/>
                </a:solidFill>
                <a:effectLst/>
                <a:latin typeface="굴림" charset="-127"/>
                <a:ea typeface="굴림" charset="-127"/>
                <a:cs typeface="굴림" charset="-127"/>
              </a:rPr>
              <a:t> </a:t>
            </a:r>
            <a:endParaRPr kumimoji="1" lang="ko-KR" altLang="ko-KR" sz="600" b="0" i="0" u="none" strike="noStrike" cap="none" normalizeH="0" baseline="0" smtClean="0">
              <a:ln>
                <a:noFill/>
              </a:ln>
              <a:solidFill>
                <a:schemeClr val="tx1"/>
              </a:solidFill>
              <a:effectLst/>
              <a:latin typeface="굴림" charset="-127"/>
              <a:ea typeface="굴림" charset="-127"/>
              <a:cs typeface="굴림"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1" lang="ko-KR" altLang="ko-KR" sz="1000" b="0" i="0" u="none" strike="noStrike" cap="none" normalizeH="0" baseline="0" smtClean="0">
                <a:ln>
                  <a:noFill/>
                </a:ln>
                <a:solidFill>
                  <a:srgbClr val="000000"/>
                </a:solidFill>
                <a:effectLst/>
                <a:latin typeface="Arial"/>
                <a:ea typeface="굴림" charset="-127"/>
                <a:cs typeface="굴림" charset="-127"/>
              </a:rPr>
              <a:t> </a:t>
            </a:r>
            <a:r>
              <a:rPr kumimoji="1" lang="ko-KR" altLang="ko-KR" sz="1000" b="0" i="0" u="none" strike="noStrike" cap="none" normalizeH="0" baseline="0" smtClean="0">
                <a:ln>
                  <a:noFill/>
                </a:ln>
                <a:solidFill>
                  <a:srgbClr val="000000"/>
                </a:solidFill>
                <a:effectLst/>
                <a:latin typeface="굴림" charset="-127"/>
                <a:ea typeface="굴림" charset="-127"/>
                <a:cs typeface="굴림" charset="-127"/>
              </a:rPr>
              <a:t> </a:t>
            </a:r>
            <a:endParaRPr kumimoji="1" lang="ko-KR" altLang="ko-KR" sz="600" b="0" i="0" u="none" strike="noStrike" cap="none" normalizeH="0" baseline="0" smtClean="0">
              <a:ln>
                <a:noFill/>
              </a:ln>
              <a:solidFill>
                <a:schemeClr val="tx1"/>
              </a:solidFill>
              <a:effectLst/>
              <a:latin typeface="굴림" charset="-127"/>
              <a:ea typeface="굴림" charset="-127"/>
              <a:cs typeface="굴림"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1" lang="ko-KR" altLang="ko-KR" sz="1000" b="0" i="0" u="none" strike="noStrike" cap="none" normalizeH="0" baseline="0" smtClean="0">
                <a:ln>
                  <a:noFill/>
                </a:ln>
                <a:solidFill>
                  <a:srgbClr val="000000"/>
                </a:solidFill>
                <a:effectLst/>
                <a:latin typeface="Arial"/>
                <a:ea typeface="굴림" charset="-127"/>
                <a:cs typeface="굴림" charset="-127"/>
              </a:rPr>
              <a:t> </a:t>
            </a:r>
            <a:r>
              <a:rPr kumimoji="1" lang="ko-KR" altLang="ko-KR" sz="1000" b="0" i="0" u="none" strike="noStrike" cap="none" normalizeH="0" baseline="0" smtClean="0">
                <a:ln>
                  <a:noFill/>
                </a:ln>
                <a:solidFill>
                  <a:srgbClr val="000000"/>
                </a:solidFill>
                <a:effectLst/>
                <a:latin typeface="굴림" charset="-127"/>
                <a:ea typeface="굴림" charset="-127"/>
                <a:cs typeface="굴림" charset="-127"/>
              </a:rPr>
              <a:t> </a:t>
            </a:r>
            <a:endParaRPr kumimoji="1" lang="ko-KR" altLang="ko-KR" sz="600" b="0" i="0" u="none" strike="noStrike" cap="none" normalizeH="0" baseline="0" smtClean="0">
              <a:ln>
                <a:noFill/>
              </a:ln>
              <a:solidFill>
                <a:schemeClr val="tx1"/>
              </a:solidFill>
              <a:effectLst/>
              <a:latin typeface="굴림" charset="-127"/>
              <a:ea typeface="굴림" charset="-127"/>
              <a:cs typeface="굴림" charset="-127"/>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1" lang="ko-KR" altLang="ko-KR" sz="1000" b="0" i="0" u="none" strike="noStrike" cap="none" normalizeH="0" baseline="0" smtClean="0">
                <a:ln>
                  <a:noFill/>
                </a:ln>
                <a:solidFill>
                  <a:srgbClr val="000000"/>
                </a:solidFill>
                <a:effectLst/>
                <a:latin typeface="Arial"/>
                <a:ea typeface="굴림" charset="-127"/>
                <a:cs typeface="굴림" charset="-127"/>
              </a:rPr>
              <a:t> </a:t>
            </a:r>
            <a:r>
              <a:rPr kumimoji="1" lang="ko-KR" altLang="ko-KR" sz="1000" b="0" i="0" u="none" strike="noStrike" cap="none" normalizeH="0" baseline="0" smtClean="0">
                <a:ln>
                  <a:noFill/>
                </a:ln>
                <a:solidFill>
                  <a:srgbClr val="000000"/>
                </a:solidFill>
                <a:effectLst/>
                <a:latin typeface="굴림" charset="-127"/>
                <a:ea typeface="굴림" charset="-127"/>
                <a:cs typeface="굴림" charset="-127"/>
              </a:rPr>
              <a:t> </a:t>
            </a:r>
            <a:endParaRPr kumimoji="1" lang="ko-KR" altLang="ko-KR" sz="1800" b="0" i="0" u="none" strike="noStrike" cap="none" normalizeH="0" baseline="0" smtClean="0">
              <a:ln>
                <a:noFill/>
              </a:ln>
              <a:solidFill>
                <a:schemeClr val="tx1"/>
              </a:solidFill>
              <a:effectLst/>
              <a:latin typeface="굴림" charset="-127"/>
              <a:ea typeface="굴림" charset="-127"/>
              <a:cs typeface="굴림" charset="-127"/>
            </a:endParaRPr>
          </a:p>
        </p:txBody>
      </p:sp>
      <p:pic>
        <p:nvPicPr>
          <p:cNvPr id="1028" name="Picture 4" descr="E:\음악팀별자료\퓨전공연팀\1-어린이뮤지컬인형극-호빵아저씨-모여라꿈동산\인형극 출력사진 용량큰것\2018 여름시즌작품들\왕멍멍이와 김원숭이 사진.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897" y="2037281"/>
            <a:ext cx="3736604" cy="2802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560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7</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3318537" cy="338554"/>
          </a:xfrm>
          <a:prstGeom prst="rect">
            <a:avLst/>
          </a:prstGeom>
          <a:noFill/>
        </p:spPr>
        <p:txBody>
          <a:bodyPr wrap="none">
            <a:spAutoFit/>
          </a:bodyPr>
          <a:lstStyle/>
          <a:p>
            <a:pPr fontAlgn="base">
              <a:spcBef>
                <a:spcPct val="0"/>
              </a:spcBef>
              <a:spcAft>
                <a:spcPct val="0"/>
              </a:spcAft>
              <a:defRPr/>
            </a:pPr>
            <a:r>
              <a:rPr lang="ko-KR" altLang="en-US" sz="1600" b="1" dirty="0" err="1">
                <a:solidFill>
                  <a:schemeClr val="accent1"/>
                </a:solidFill>
                <a:latin typeface="맑은 고딕" pitchFamily="50" charset="-127"/>
                <a:ea typeface="맑은 고딕" pitchFamily="50" charset="-127"/>
              </a:rPr>
              <a:t>강파란과</a:t>
            </a:r>
            <a:r>
              <a:rPr lang="ko-KR" altLang="en-US" sz="1600" b="1" dirty="0">
                <a:solidFill>
                  <a:schemeClr val="accent1"/>
                </a:solidFill>
                <a:latin typeface="맑은 고딕" pitchFamily="50" charset="-127"/>
                <a:ea typeface="맑은 고딕" pitchFamily="50" charset="-127"/>
              </a:rPr>
              <a:t> 오물 마왕 </a:t>
            </a:r>
            <a:r>
              <a:rPr lang="en-US" altLang="ko-KR" sz="1600" b="1" dirty="0">
                <a:solidFill>
                  <a:schemeClr val="accent1"/>
                </a:solidFill>
                <a:latin typeface="맑은 고딕" pitchFamily="50" charset="-127"/>
                <a:ea typeface="맑은 고딕" pitchFamily="50" charset="-127"/>
              </a:rPr>
              <a:t>– </a:t>
            </a:r>
            <a:r>
              <a:rPr lang="ko-KR" altLang="en-US" sz="1600" b="1" dirty="0">
                <a:solidFill>
                  <a:schemeClr val="accent1"/>
                </a:solidFill>
                <a:latin typeface="맑은 고딕" pitchFamily="50" charset="-127"/>
                <a:ea typeface="맑은 고딕" pitchFamily="50" charset="-127"/>
              </a:rPr>
              <a:t>환경 인형극</a:t>
            </a:r>
          </a:p>
        </p:txBody>
      </p:sp>
      <p:sp>
        <p:nvSpPr>
          <p:cNvPr id="15" name="TextBox 8"/>
          <p:cNvSpPr txBox="1">
            <a:spLocks noChangeArrowheads="1"/>
          </p:cNvSpPr>
          <p:nvPr/>
        </p:nvSpPr>
        <p:spPr bwMode="auto">
          <a:xfrm>
            <a:off x="4646796" y="1551971"/>
            <a:ext cx="39560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a:p>
          <a:p>
            <a:pPr algn="l" eaLnBrk="1" hangingPunct="1"/>
            <a:r>
              <a:rPr lang="ko-KR" altLang="en-US" sz="1200"/>
              <a:t>동물친구들이 이용하는 깨아름강은 깨끗하고 아름다워 붙여진 이름이다</a:t>
            </a:r>
            <a:r>
              <a:rPr lang="en-US" altLang="ko-KR" sz="1200"/>
              <a:t>. </a:t>
            </a:r>
            <a:r>
              <a:rPr lang="ko-KR" altLang="en-US" sz="1200"/>
              <a:t>깨아름강을 지키는 강파란은 동물친구들이 강을 더럽히면 충고하고 자연보호방법을 알리는 친구이다</a:t>
            </a:r>
            <a:r>
              <a:rPr lang="en-US" altLang="ko-KR" sz="1200"/>
              <a:t>. </a:t>
            </a:r>
            <a:r>
              <a:rPr lang="ko-KR" altLang="en-US" sz="1200"/>
              <a:t>어느 날 오물마왕이 나타나 쓰레기를 강물에 버리고 귀찮으니 분리 수거하지 말고 아무렇게나 버리자고 어린이들에게 말한다</a:t>
            </a:r>
            <a:r>
              <a:rPr lang="en-US" altLang="ko-KR" sz="1200"/>
              <a:t>. </a:t>
            </a:r>
          </a:p>
          <a:p>
            <a:pPr algn="l" eaLnBrk="1" hangingPunct="1"/>
            <a:r>
              <a:rPr lang="ko-KR" altLang="en-US" sz="1200"/>
              <a:t>동물친구들이 그러면 안된 다고 말하지만 화가 난 오물마왕은 동물친구들을 잡아가 부하로 삼는다</a:t>
            </a:r>
            <a:r>
              <a:rPr lang="en-US" altLang="ko-KR" sz="1200"/>
              <a:t>. </a:t>
            </a:r>
            <a:endParaRPr lang="ko-KR" altLang="en-US" sz="1200"/>
          </a:p>
          <a:p>
            <a:pPr algn="l" eaLnBrk="1" hangingPunct="1"/>
            <a:r>
              <a:rPr lang="ko-KR" altLang="en-US" sz="1200"/>
              <a:t>어린이들의 함성소리를 듣고 강파란이 나와 모든 이야기를 듣고는 어린이친구들과 함께 오물마왕을 혼내줄 계획을 세운다</a:t>
            </a:r>
            <a:r>
              <a:rPr lang="en-US" altLang="ko-KR" sz="1200"/>
              <a:t>. </a:t>
            </a:r>
            <a:r>
              <a:rPr lang="ko-KR" altLang="en-US" sz="1200"/>
              <a:t>오물마왕은 어린이친구와 강파란에게 혼나고 다시는 자연을 더럽히지 않겠다고 약속한다</a:t>
            </a:r>
            <a:r>
              <a:rPr lang="en-US" altLang="ko-KR" sz="1200"/>
              <a:t>. </a:t>
            </a:r>
            <a:endParaRPr lang="ko-KR" altLang="en-US"/>
          </a:p>
        </p:txBody>
      </p:sp>
      <p:pic>
        <p:nvPicPr>
          <p:cNvPr id="16" name="_x89891592" descr="EMB000009d81ab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783" y="891571"/>
            <a:ext cx="30241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_x90128144" descr="EMB000009d81ab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1946" y="3423633"/>
            <a:ext cx="30241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419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8</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1487908"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개미와 배짱이</a:t>
            </a:r>
          </a:p>
        </p:txBody>
      </p:sp>
      <p:sp>
        <p:nvSpPr>
          <p:cNvPr id="16" name="TextBox 8"/>
          <p:cNvSpPr txBox="1">
            <a:spLocks noChangeArrowheads="1"/>
          </p:cNvSpPr>
          <p:nvPr/>
        </p:nvSpPr>
        <p:spPr bwMode="auto">
          <a:xfrm>
            <a:off x="4165925" y="1053765"/>
            <a:ext cx="4536504"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latinLnBrk="0"/>
            <a:r>
              <a:rPr lang="ko-KR" altLang="en-US" sz="1200" dirty="0"/>
              <a:t>경제인형극 </a:t>
            </a:r>
            <a:r>
              <a:rPr lang="en-US" altLang="ko-KR" sz="1200" dirty="0"/>
              <a:t>"</a:t>
            </a:r>
            <a:r>
              <a:rPr lang="ko-KR" altLang="en-US" sz="1200" dirty="0"/>
              <a:t>개미와 베짱이</a:t>
            </a:r>
            <a:r>
              <a:rPr lang="en-US" altLang="ko-KR" sz="1200" dirty="0"/>
              <a:t>"</a:t>
            </a:r>
            <a:endParaRPr lang="ko-KR" altLang="en-US" sz="1200" dirty="0"/>
          </a:p>
          <a:p>
            <a:pPr algn="l" latinLnBrk="0"/>
            <a:r>
              <a:rPr lang="en-US" altLang="ko-KR" sz="1200" dirty="0"/>
              <a:t>- </a:t>
            </a:r>
            <a:r>
              <a:rPr lang="ko-KR" altLang="en-US" sz="1200" dirty="0"/>
              <a:t>등장인물 </a:t>
            </a:r>
            <a:r>
              <a:rPr lang="en-US" altLang="ko-KR" sz="1200" dirty="0"/>
              <a:t>(</a:t>
            </a:r>
            <a:r>
              <a:rPr lang="ko-KR" altLang="en-US" sz="1200" dirty="0"/>
              <a:t>염소할아버지</a:t>
            </a:r>
            <a:r>
              <a:rPr lang="en-US" altLang="ko-KR" sz="1200" dirty="0"/>
              <a:t>, </a:t>
            </a:r>
            <a:r>
              <a:rPr lang="ko-KR" altLang="en-US" sz="1200" dirty="0"/>
              <a:t>돼지</a:t>
            </a:r>
            <a:r>
              <a:rPr lang="en-US" altLang="ko-KR" sz="1200" dirty="0"/>
              <a:t>, </a:t>
            </a:r>
            <a:r>
              <a:rPr lang="ko-KR" altLang="en-US" sz="1200" dirty="0"/>
              <a:t>개미</a:t>
            </a:r>
            <a:r>
              <a:rPr lang="en-US" altLang="ko-KR" sz="1200" dirty="0"/>
              <a:t>, </a:t>
            </a:r>
            <a:r>
              <a:rPr lang="ko-KR" altLang="en-US" sz="1200" dirty="0" err="1"/>
              <a:t>베짱이외</a:t>
            </a:r>
            <a:r>
              <a:rPr lang="en-US" altLang="ko-KR" sz="1200" dirty="0"/>
              <a:t>)</a:t>
            </a:r>
            <a:endParaRPr lang="ko-KR" altLang="en-US" sz="1200" dirty="0"/>
          </a:p>
          <a:p>
            <a:pPr algn="l" latinLnBrk="0"/>
            <a:r>
              <a:rPr lang="en-US" altLang="ko-KR" sz="1200" dirty="0"/>
              <a:t>- </a:t>
            </a:r>
            <a:r>
              <a:rPr lang="ko-KR" altLang="en-US" sz="1200" dirty="0"/>
              <a:t>어려서부터 경제교육을 통해 안정되고 풍성한 삶을 누리게 한다</a:t>
            </a:r>
            <a:r>
              <a:rPr lang="en-US" altLang="ko-KR" sz="1200" dirty="0"/>
              <a:t>.</a:t>
            </a:r>
            <a:endParaRPr lang="ko-KR" altLang="en-US" sz="1200" dirty="0"/>
          </a:p>
          <a:p>
            <a:pPr algn="l" latinLnBrk="0"/>
            <a:r>
              <a:rPr lang="en-US" altLang="ko-KR" sz="1200" dirty="0"/>
              <a:t>- </a:t>
            </a:r>
            <a:r>
              <a:rPr lang="ko-KR" altLang="en-US" sz="1200" dirty="0"/>
              <a:t>사회문제가 되고 있는 과소비와 그로 인한 신용불량자를 줄이고 합리적인 경제활동과 </a:t>
            </a:r>
          </a:p>
          <a:p>
            <a:pPr algn="l" latinLnBrk="0"/>
            <a:r>
              <a:rPr lang="ko-KR" altLang="en-US" sz="1200" dirty="0"/>
              <a:t>소비생활을 할 수 있도록 교육한다</a:t>
            </a:r>
            <a:r>
              <a:rPr lang="en-US" altLang="ko-KR" sz="1200" dirty="0"/>
              <a:t>.</a:t>
            </a:r>
            <a:endParaRPr lang="ko-KR" altLang="en-US" sz="1200" dirty="0"/>
          </a:p>
          <a:p>
            <a:pPr algn="l" latinLnBrk="0"/>
            <a:endParaRPr lang="en-US" altLang="ko-KR" sz="1200" dirty="0"/>
          </a:p>
          <a:p>
            <a:pPr algn="l" latinLnBrk="0"/>
            <a:r>
              <a:rPr lang="en-US" altLang="ko-KR" sz="1200" b="1" dirty="0"/>
              <a:t>&lt;</a:t>
            </a:r>
            <a:r>
              <a:rPr lang="ko-KR" altLang="en-US" sz="1200" b="1" dirty="0"/>
              <a:t>줄거리</a:t>
            </a:r>
            <a:r>
              <a:rPr lang="en-US" altLang="ko-KR" sz="1200" b="1" dirty="0"/>
              <a:t>&gt;</a:t>
            </a:r>
            <a:endParaRPr lang="ko-KR" altLang="en-US" sz="1100" b="1" dirty="0"/>
          </a:p>
          <a:p>
            <a:pPr algn="l" latinLnBrk="0"/>
            <a:r>
              <a:rPr lang="ko-KR" altLang="en-US" sz="1100" dirty="0"/>
              <a:t>염소할아버지의 무거운 짐을 옮겨드리는 일을 하게 된 개미와 베짱이</a:t>
            </a:r>
            <a:r>
              <a:rPr lang="en-US" altLang="ko-KR" sz="1100" dirty="0"/>
              <a:t>.</a:t>
            </a:r>
            <a:endParaRPr lang="ko-KR" altLang="en-US" sz="1100" dirty="0"/>
          </a:p>
          <a:p>
            <a:pPr algn="l" latinLnBrk="0"/>
            <a:r>
              <a:rPr lang="ko-KR" altLang="en-US" sz="1100" dirty="0"/>
              <a:t>오전 한나절 일을 한 베짱이는 그늘로 들어가 실컷 낮잠을 자고</a:t>
            </a:r>
            <a:r>
              <a:rPr lang="en-US" altLang="ko-KR" sz="1100" dirty="0"/>
              <a:t>,</a:t>
            </a:r>
            <a:r>
              <a:rPr lang="ko-KR" altLang="en-US" sz="1100" dirty="0"/>
              <a:t>염소할아버지는 마지못해 일당을 준다</a:t>
            </a:r>
            <a:r>
              <a:rPr lang="en-US" altLang="ko-KR" sz="1100" dirty="0"/>
              <a:t>.</a:t>
            </a:r>
            <a:endParaRPr lang="ko-KR" altLang="en-US" sz="1100" dirty="0"/>
          </a:p>
          <a:p>
            <a:pPr algn="l" latinLnBrk="0"/>
            <a:r>
              <a:rPr lang="ko-KR" altLang="en-US" sz="1100" dirty="0"/>
              <a:t>돈을 받은 베짱이는 곧장 시장에 가서 갖고 싶은 장난감을 사고 맛있는 음식을 먹는데 돈을 다 써버린다</a:t>
            </a:r>
            <a:r>
              <a:rPr lang="en-US" altLang="ko-KR" sz="1100" dirty="0"/>
              <a:t>.</a:t>
            </a:r>
            <a:endParaRPr lang="ko-KR" altLang="en-US" sz="1100" dirty="0"/>
          </a:p>
          <a:p>
            <a:pPr algn="l" latinLnBrk="0"/>
            <a:r>
              <a:rPr lang="ko-KR" altLang="en-US" sz="1100" dirty="0"/>
              <a:t>한편 개미는 저녁까지 열심히 일을 한 뒤 베짱이의 두 배 의 일당을 받아서 저축해 분수에 맞는 소비 생활을 한다</a:t>
            </a:r>
            <a:r>
              <a:rPr lang="en-US" altLang="ko-KR" sz="1100" dirty="0"/>
              <a:t>.</a:t>
            </a:r>
            <a:endParaRPr lang="ko-KR" altLang="en-US" sz="1100" dirty="0"/>
          </a:p>
          <a:p>
            <a:pPr algn="l" latinLnBrk="0"/>
            <a:r>
              <a:rPr lang="ko-KR" altLang="en-US" sz="1100" dirty="0"/>
              <a:t>다음날 베짱이는 개미에게 장난감과 어제 있었던 일을 자랑하는데 개미는 나중을 위하여 아껴 쓰고 은행에 저축하라고 하지만 베짱이는 개미를 놀리며 비웃는다</a:t>
            </a:r>
            <a:r>
              <a:rPr lang="en-US" altLang="ko-KR" sz="1100" dirty="0"/>
              <a:t>.</a:t>
            </a:r>
            <a:endParaRPr lang="ko-KR" altLang="en-US" sz="1100" dirty="0"/>
          </a:p>
          <a:p>
            <a:pPr algn="l" latinLnBrk="0"/>
            <a:r>
              <a:rPr lang="ko-KR" altLang="en-US" sz="1100" dirty="0"/>
              <a:t>어느새 늦가을이 찾아오고 염소할아버지는 일이 다 끝났으니 내년에 다시 만나자고 한다</a:t>
            </a:r>
            <a:r>
              <a:rPr lang="en-US" altLang="ko-KR" sz="1100" dirty="0"/>
              <a:t>.</a:t>
            </a:r>
            <a:endParaRPr lang="ko-KR" altLang="en-US" sz="1100" dirty="0"/>
          </a:p>
          <a:p>
            <a:pPr algn="l" latinLnBrk="0"/>
            <a:r>
              <a:rPr lang="ko-KR" altLang="en-US" sz="1100" dirty="0"/>
              <a:t>이에 놀란 베짱이는 당장 내일 먹을 양식이 없다며 울며 불며 매달리고</a:t>
            </a:r>
            <a:r>
              <a:rPr lang="en-US" altLang="ko-KR" sz="1100" dirty="0"/>
              <a:t>, </a:t>
            </a:r>
            <a:r>
              <a:rPr lang="ko-KR" altLang="en-US" sz="1100" dirty="0"/>
              <a:t>개미는 가족과 함께 여행을 떠날 계획을 세우며 여유 있는 겨울을 맞이하게 된다</a:t>
            </a:r>
            <a:r>
              <a:rPr lang="en-US" altLang="ko-KR" sz="1100" dirty="0"/>
              <a:t>.</a:t>
            </a:r>
            <a:endParaRPr lang="ko-KR" altLang="en-US" sz="1100" dirty="0"/>
          </a:p>
          <a:p>
            <a:pPr algn="l" latinLnBrk="0"/>
            <a:r>
              <a:rPr lang="en-US" altLang="ko-KR" sz="1100" dirty="0"/>
              <a:t>&lt; </a:t>
            </a:r>
            <a:r>
              <a:rPr lang="ko-KR" altLang="en-US" sz="1100" dirty="0"/>
              <a:t>어린이 친구들이 잘 알고 있는 개미와 베짱이를 경제 교육의 관점으로 각색하였습니다</a:t>
            </a:r>
            <a:r>
              <a:rPr lang="en-US" altLang="ko-KR" sz="1100" dirty="0"/>
              <a:t>. </a:t>
            </a:r>
            <a:r>
              <a:rPr lang="ko-KR" altLang="en-US" sz="1100" dirty="0"/>
              <a:t>돈과 은행의 개념과 저축의 필요성과 이자가 무엇인지 어린이 눈높이에 맞게 설명합니다</a:t>
            </a:r>
            <a:r>
              <a:rPr lang="en-US" altLang="ko-KR" sz="1100" dirty="0"/>
              <a:t>.</a:t>
            </a:r>
            <a:endParaRPr lang="ko-KR" altLang="en-US" sz="1100" dirty="0"/>
          </a:p>
          <a:p>
            <a:pPr algn="l" latinLnBrk="0"/>
            <a:r>
              <a:rPr lang="ko-KR" altLang="en-US" sz="1100" dirty="0"/>
              <a:t>자신명의의 은행통장을 개설하고 돈을 모아 원하는 것을 구입하는 시청각 교육입니다</a:t>
            </a:r>
            <a:r>
              <a:rPr lang="en-US" altLang="ko-KR" sz="1100" dirty="0"/>
              <a:t>. &gt;</a:t>
            </a:r>
            <a:endParaRPr lang="ko-KR" altLang="en-US" sz="1100" dirty="0"/>
          </a:p>
        </p:txBody>
      </p:sp>
      <p:pic>
        <p:nvPicPr>
          <p:cNvPr id="17" name="Picture 2" descr="F:\음악파트\음악팀별자료\퓨전공연팀\1-어린이뮤지컬인형극-호빵아저씨-모여라꿈동산\인형극 출력사진 용량큰것\개미와배짱이-small.jpg"/>
          <p:cNvPicPr>
            <a:picLocks noChangeAspect="1" noChangeArrowheads="1"/>
          </p:cNvPicPr>
          <p:nvPr/>
        </p:nvPicPr>
        <p:blipFill>
          <a:blip r:embed="rId3" cstate="print"/>
          <a:srcRect/>
          <a:stretch>
            <a:fillRect/>
          </a:stretch>
        </p:blipFill>
        <p:spPr bwMode="auto">
          <a:xfrm>
            <a:off x="460131" y="1053765"/>
            <a:ext cx="3648148" cy="2433708"/>
          </a:xfrm>
          <a:prstGeom prst="rect">
            <a:avLst/>
          </a:prstGeom>
          <a:noFill/>
        </p:spPr>
      </p:pic>
    </p:spTree>
    <p:extLst>
      <p:ext uri="{BB962C8B-B14F-4D97-AF65-F5344CB8AC3E}">
        <p14:creationId xmlns:p14="http://schemas.microsoft.com/office/powerpoint/2010/main" val="721025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6" y="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0" name="직사각형 9"/>
          <p:cNvSpPr/>
          <p:nvPr/>
        </p:nvSpPr>
        <p:spPr>
          <a:xfrm>
            <a:off x="0" y="0"/>
            <a:ext cx="9144000" cy="6858000"/>
          </a:xfrm>
          <a:prstGeom prst="rect">
            <a:avLst/>
          </a:prstGeom>
          <a:noFill/>
          <a:ln w="158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3" name="직사각형 12"/>
          <p:cNvSpPr/>
          <p:nvPr/>
        </p:nvSpPr>
        <p:spPr>
          <a:xfrm>
            <a:off x="8760076" y="3429000"/>
            <a:ext cx="383931"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14" name="Rectangle 9"/>
          <p:cNvSpPr>
            <a:spLocks noChangeArrowheads="1"/>
          </p:cNvSpPr>
          <p:nvPr/>
        </p:nvSpPr>
        <p:spPr bwMode="auto">
          <a:xfrm>
            <a:off x="7993673" y="6570676"/>
            <a:ext cx="9964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fontAlgn="base" latinLnBrk="0">
              <a:spcBef>
                <a:spcPct val="0"/>
              </a:spcBef>
              <a:spcAft>
                <a:spcPct val="0"/>
              </a:spcAft>
              <a:defRPr/>
            </a:pPr>
            <a:r>
              <a:rPr kumimoji="0" lang="en-US" altLang="ko-KR" sz="1000" b="1" i="1" dirty="0">
                <a:solidFill>
                  <a:prstClr val="black"/>
                </a:solidFill>
                <a:latin typeface="Arial Black" pitchFamily="34" charset="0"/>
                <a:ea typeface="맑은 고딕" pitchFamily="50" charset="-127"/>
              </a:rPr>
              <a:t>  </a:t>
            </a:r>
            <a:r>
              <a:rPr kumimoji="0" lang="en-US" altLang="ko-KR" sz="1000" b="1" i="1" dirty="0">
                <a:solidFill>
                  <a:prstClr val="black"/>
                </a:solidFill>
                <a:latin typeface="Arial" charset="0"/>
                <a:ea typeface="맑은 고딕" pitchFamily="50" charset="-127"/>
              </a:rPr>
              <a:t>  </a:t>
            </a:r>
            <a:r>
              <a:rPr kumimoji="0" lang="en-US" altLang="ko-KR" sz="900" b="1" i="1" dirty="0">
                <a:solidFill>
                  <a:prstClr val="black"/>
                </a:solidFill>
                <a:latin typeface="Arial" charset="0"/>
                <a:ea typeface="맑은 고딕" pitchFamily="50" charset="-127"/>
              </a:rPr>
              <a:t>  </a:t>
            </a:r>
            <a:r>
              <a:rPr kumimoji="0" lang="en-US" altLang="ko-KR" sz="900" b="1" i="1" dirty="0">
                <a:solidFill>
                  <a:srgbClr val="4BACC6"/>
                </a:solidFill>
                <a:latin typeface="Arial" charset="0"/>
                <a:ea typeface="맑은 고딕" pitchFamily="50" charset="-127"/>
              </a:rPr>
              <a:t>pages  </a:t>
            </a:r>
            <a:r>
              <a:rPr kumimoji="0" lang="en-US" altLang="ko-KR" sz="900" b="1" i="1" dirty="0">
                <a:solidFill>
                  <a:prstClr val="black"/>
                </a:solidFill>
                <a:latin typeface="Arial" charset="0"/>
                <a:ea typeface="맑은 고딕" pitchFamily="50" charset="-127"/>
              </a:rPr>
              <a:t>  </a:t>
            </a:r>
            <a:fld id="{EDEE9825-2884-4D5A-A81E-9435B7C4975C}" type="slidenum">
              <a:rPr kumimoji="0" lang="en-US" altLang="ko-KR" sz="900" b="1" i="1" smtClean="0">
                <a:solidFill>
                  <a:prstClr val="white"/>
                </a:solidFill>
                <a:latin typeface="Arial" charset="0"/>
                <a:ea typeface="맑은 고딕" pitchFamily="50" charset="-127"/>
              </a:rPr>
              <a:pPr algn="r" fontAlgn="base" latinLnBrk="0">
                <a:spcBef>
                  <a:spcPct val="0"/>
                </a:spcBef>
                <a:spcAft>
                  <a:spcPct val="0"/>
                </a:spcAft>
                <a:defRPr/>
              </a:pPr>
              <a:t>9</a:t>
            </a:fld>
            <a:endParaRPr kumimoji="0" lang="en-US" altLang="ko-KR" sz="900" b="1" i="1" dirty="0">
              <a:solidFill>
                <a:prstClr val="white"/>
              </a:solidFill>
              <a:latin typeface="Arial" charset="0"/>
              <a:ea typeface="맑은 고딕" pitchFamily="50" charset="-127"/>
            </a:endParaRPr>
          </a:p>
        </p:txBody>
      </p:sp>
      <p:cxnSp>
        <p:nvCxnSpPr>
          <p:cNvPr id="18" name="직선 연결선 17"/>
          <p:cNvCxnSpPr>
            <a:cxnSpLocks noChangeShapeType="1"/>
          </p:cNvCxnSpPr>
          <p:nvPr/>
        </p:nvCxnSpPr>
        <p:spPr bwMode="auto">
          <a:xfrm rot="5400000" flipH="1" flipV="1">
            <a:off x="234706" y="6631855"/>
            <a:ext cx="431800" cy="1465"/>
          </a:xfrm>
          <a:prstGeom prst="line">
            <a:avLst/>
          </a:prstGeom>
          <a:noFill/>
          <a:ln w="31750" cmpd="sng" algn="ctr">
            <a:solidFill>
              <a:schemeClr val="accent5"/>
            </a:solidFill>
            <a:prstDash val="solid"/>
            <a:round/>
            <a:headEnd/>
            <a:tailEnd/>
          </a:ln>
        </p:spPr>
      </p:cxnSp>
      <p:cxnSp>
        <p:nvCxnSpPr>
          <p:cNvPr id="19" name="직선 연결선 15"/>
          <p:cNvCxnSpPr>
            <a:cxnSpLocks noChangeShapeType="1"/>
          </p:cNvCxnSpPr>
          <p:nvPr/>
        </p:nvCxnSpPr>
        <p:spPr bwMode="auto">
          <a:xfrm>
            <a:off x="460131" y="6645275"/>
            <a:ext cx="1661746" cy="1588"/>
          </a:xfrm>
          <a:prstGeom prst="line">
            <a:avLst/>
          </a:prstGeom>
          <a:noFill/>
          <a:ln w="9525" algn="ctr">
            <a:solidFill>
              <a:schemeClr val="accent5"/>
            </a:solidFill>
            <a:prstDash val="solid"/>
            <a:round/>
            <a:headEnd/>
            <a:tailEnd/>
          </a:ln>
        </p:spPr>
      </p:cxnSp>
      <p:sp>
        <p:nvSpPr>
          <p:cNvPr id="20" name="직사각형 19"/>
          <p:cNvSpPr/>
          <p:nvPr/>
        </p:nvSpPr>
        <p:spPr>
          <a:xfrm>
            <a:off x="6" y="6426200"/>
            <a:ext cx="383931" cy="431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solidFill>
                <a:prstClr val="white"/>
              </a:solidFill>
            </a:endParaRPr>
          </a:p>
        </p:txBody>
      </p:sp>
      <p:sp>
        <p:nvSpPr>
          <p:cNvPr id="21" name="TextBox 29"/>
          <p:cNvSpPr txBox="1">
            <a:spLocks noChangeArrowheads="1"/>
          </p:cNvSpPr>
          <p:nvPr/>
        </p:nvSpPr>
        <p:spPr bwMode="auto">
          <a:xfrm>
            <a:off x="417641" y="6642100"/>
            <a:ext cx="124425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800" b="1" i="1">
                <a:solidFill>
                  <a:srgbClr val="4BACC6"/>
                </a:solidFill>
                <a:latin typeface="맑은 고딕" pitchFamily="50" charset="-127"/>
                <a:ea typeface="맑은 고딕" pitchFamily="50" charset="-127"/>
              </a:rPr>
              <a:t>ⓒ Rockin’KOREA Ent.</a:t>
            </a:r>
            <a:endParaRPr kumimoji="0" lang="ko-KR" altLang="en-US" sz="800" b="1" i="1">
              <a:solidFill>
                <a:srgbClr val="4BACC6"/>
              </a:solidFill>
              <a:latin typeface="맑은 고딕" pitchFamily="50" charset="-127"/>
              <a:ea typeface="맑은 고딕" pitchFamily="50" charset="-127"/>
            </a:endParaRPr>
          </a:p>
        </p:txBody>
      </p:sp>
      <p:sp>
        <p:nvSpPr>
          <p:cNvPr id="22" name="TextBox 30"/>
          <p:cNvSpPr txBox="1">
            <a:spLocks noChangeArrowheads="1"/>
          </p:cNvSpPr>
          <p:nvPr/>
        </p:nvSpPr>
        <p:spPr bwMode="auto">
          <a:xfrm>
            <a:off x="417635" y="6434150"/>
            <a:ext cx="84350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eaLnBrk="1" fontAlgn="base" hangingPunct="1">
              <a:spcBef>
                <a:spcPct val="0"/>
              </a:spcBef>
              <a:spcAft>
                <a:spcPct val="0"/>
              </a:spcAft>
              <a:defRPr/>
            </a:pPr>
            <a:r>
              <a:rPr kumimoji="0" lang="en-US" altLang="ko-KR" sz="1000" b="1" i="1" dirty="0">
                <a:solidFill>
                  <a:srgbClr val="4BACC6"/>
                </a:solidFill>
                <a:latin typeface="맑은 고딕" pitchFamily="50" charset="-127"/>
                <a:ea typeface="맑은 고딕" pitchFamily="50" charset="-127"/>
              </a:rPr>
              <a:t>Since 2000</a:t>
            </a:r>
            <a:endParaRPr kumimoji="0" lang="ko-KR" altLang="en-US" sz="1000" b="1" i="1" dirty="0">
              <a:solidFill>
                <a:srgbClr val="4BACC6"/>
              </a:solidFill>
              <a:latin typeface="맑은 고딕" pitchFamily="50" charset="-127"/>
              <a:ea typeface="맑은 고딕" pitchFamily="50" charset="-127"/>
            </a:endParaRPr>
          </a:p>
        </p:txBody>
      </p:sp>
      <p:cxnSp>
        <p:nvCxnSpPr>
          <p:cNvPr id="32" name="직선 연결선 31"/>
          <p:cNvCxnSpPr/>
          <p:nvPr/>
        </p:nvCxnSpPr>
        <p:spPr>
          <a:xfrm rot="5400000">
            <a:off x="1899206" y="341387"/>
            <a:ext cx="684213" cy="1465"/>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1297471" y="382588"/>
            <a:ext cx="877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ko-KR" altLang="en-US" b="1" i="1" dirty="0">
                <a:solidFill>
                  <a:srgbClr val="4BACC6"/>
                </a:solidFill>
                <a:latin typeface="맑은 고딕" pitchFamily="50" charset="-127"/>
                <a:ea typeface="맑은 고딕" pitchFamily="50" charset="-127"/>
              </a:rPr>
              <a:t>인형극</a:t>
            </a:r>
          </a:p>
        </p:txBody>
      </p:sp>
      <p:sp>
        <p:nvSpPr>
          <p:cNvPr id="26" name="TextBox 25"/>
          <p:cNvSpPr txBox="1">
            <a:spLocks noChangeArrowheads="1"/>
          </p:cNvSpPr>
          <p:nvPr/>
        </p:nvSpPr>
        <p:spPr bwMode="auto">
          <a:xfrm>
            <a:off x="1358063" y="271463"/>
            <a:ext cx="83708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굴림" pitchFamily="50" charset="-127"/>
                <a:ea typeface="굴림" pitchFamily="50" charset="-127"/>
              </a:defRPr>
            </a:lvl1pPr>
            <a:lvl2pPr marL="742950" indent="-285750" eaLnBrk="0" hangingPunct="0">
              <a:defRPr kumimoji="1">
                <a:solidFill>
                  <a:schemeClr val="tx1"/>
                </a:solidFill>
                <a:latin typeface="굴림" pitchFamily="50" charset="-127"/>
                <a:ea typeface="굴림" pitchFamily="50" charset="-127"/>
              </a:defRPr>
            </a:lvl2pPr>
            <a:lvl3pPr marL="1143000" indent="-228600" eaLnBrk="0" hangingPunct="0">
              <a:defRPr kumimoji="1">
                <a:solidFill>
                  <a:schemeClr val="tx1"/>
                </a:solidFill>
                <a:latin typeface="굴림" pitchFamily="50" charset="-127"/>
                <a:ea typeface="굴림" pitchFamily="50" charset="-127"/>
              </a:defRPr>
            </a:lvl3pPr>
            <a:lvl4pPr marL="1600200" indent="-228600" eaLnBrk="0" hangingPunct="0">
              <a:defRPr kumimoji="1">
                <a:solidFill>
                  <a:schemeClr val="tx1"/>
                </a:solidFill>
                <a:latin typeface="굴림" pitchFamily="50" charset="-127"/>
                <a:ea typeface="굴림" pitchFamily="50" charset="-127"/>
              </a:defRPr>
            </a:lvl4pPr>
            <a:lvl5pPr marL="2057400" indent="-228600" eaLnBrk="0" hangingPunct="0">
              <a:defRPr kumimoji="1">
                <a:solidFill>
                  <a:schemeClr val="tx1"/>
                </a:solidFill>
                <a:latin typeface="굴림" pitchFamily="50" charset="-127"/>
                <a:ea typeface="굴림" pitchFamily="50" charset="-127"/>
              </a:defRPr>
            </a:lvl5pPr>
            <a:lvl6pPr marL="2514600" indent="-228600"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r" eaLnBrk="1" fontAlgn="base" hangingPunct="1">
              <a:spcBef>
                <a:spcPct val="0"/>
              </a:spcBef>
              <a:spcAft>
                <a:spcPct val="0"/>
              </a:spcAft>
              <a:defRPr/>
            </a:pPr>
            <a:r>
              <a:rPr kumimoji="0" lang="en-US" altLang="ko-KR" sz="800" b="1" i="1" dirty="0">
                <a:solidFill>
                  <a:srgbClr val="4BACC6"/>
                </a:solidFill>
                <a:latin typeface="맑은 고딕" pitchFamily="50" charset="-127"/>
                <a:ea typeface="맑은 고딕" pitchFamily="50" charset="-127"/>
              </a:rPr>
              <a:t>Puppet Show</a:t>
            </a:r>
            <a:endParaRPr kumimoji="0" lang="ko-KR" altLang="en-US" sz="800" b="1" i="1" dirty="0">
              <a:solidFill>
                <a:srgbClr val="4BACC6"/>
              </a:solidFill>
              <a:latin typeface="맑은 고딕" pitchFamily="50" charset="-127"/>
              <a:ea typeface="맑은 고딕" pitchFamily="50" charset="-127"/>
            </a:endParaRPr>
          </a:p>
        </p:txBody>
      </p:sp>
      <p:sp>
        <p:nvSpPr>
          <p:cNvPr id="27" name="TextBox 26"/>
          <p:cNvSpPr txBox="1"/>
          <p:nvPr/>
        </p:nvSpPr>
        <p:spPr>
          <a:xfrm>
            <a:off x="2267744" y="404664"/>
            <a:ext cx="2175596" cy="338554"/>
          </a:xfrm>
          <a:prstGeom prst="rect">
            <a:avLst/>
          </a:prstGeom>
          <a:noFill/>
        </p:spPr>
        <p:txBody>
          <a:bodyPr wrap="none">
            <a:spAutoFit/>
          </a:bodyPr>
          <a:lstStyle/>
          <a:p>
            <a:pPr fontAlgn="base">
              <a:spcBef>
                <a:spcPct val="0"/>
              </a:spcBef>
              <a:spcAft>
                <a:spcPct val="0"/>
              </a:spcAft>
              <a:defRPr/>
            </a:pPr>
            <a:r>
              <a:rPr lang="ko-KR" altLang="en-US" sz="1600" b="1" dirty="0">
                <a:solidFill>
                  <a:schemeClr val="accent1"/>
                </a:solidFill>
                <a:latin typeface="맑은 고딕" pitchFamily="50" charset="-127"/>
                <a:ea typeface="맑은 고딕" pitchFamily="50" charset="-127"/>
              </a:rPr>
              <a:t>골고루 먹는 </a:t>
            </a:r>
            <a:r>
              <a:rPr lang="ko-KR" altLang="en-US" sz="1600" b="1" dirty="0" err="1">
                <a:solidFill>
                  <a:schemeClr val="accent1"/>
                </a:solidFill>
                <a:latin typeface="맑은 고딕" pitchFamily="50" charset="-127"/>
                <a:ea typeface="맑은 고딕" pitchFamily="50" charset="-127"/>
              </a:rPr>
              <a:t>튼튼대장</a:t>
            </a:r>
            <a:endParaRPr lang="ko-KR" altLang="en-US" sz="1600" b="1" dirty="0">
              <a:solidFill>
                <a:schemeClr val="accent1"/>
              </a:solidFill>
              <a:latin typeface="맑은 고딕" pitchFamily="50" charset="-127"/>
              <a:ea typeface="맑은 고딕" pitchFamily="50" charset="-127"/>
            </a:endParaRPr>
          </a:p>
        </p:txBody>
      </p:sp>
      <p:sp>
        <p:nvSpPr>
          <p:cNvPr id="15" name="TextBox 8"/>
          <p:cNvSpPr txBox="1">
            <a:spLocks noChangeArrowheads="1"/>
          </p:cNvSpPr>
          <p:nvPr/>
        </p:nvSpPr>
        <p:spPr bwMode="auto">
          <a:xfrm>
            <a:off x="4677306" y="1130046"/>
            <a:ext cx="4105275" cy="300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algn="ctr" eaLnBrk="0" fontAlgn="base" hangingPunct="0">
              <a:spcBef>
                <a:spcPct val="0"/>
              </a:spcBef>
              <a:spcAft>
                <a:spcPct val="0"/>
              </a:spcAft>
              <a:defRPr kumimoji="1">
                <a:solidFill>
                  <a:schemeClr val="tx1"/>
                </a:solidFill>
                <a:latin typeface="굴림" charset="-127"/>
                <a:ea typeface="굴림" charset="-127"/>
              </a:defRPr>
            </a:lvl6pPr>
            <a:lvl7pPr marL="2971800" indent="-228600" algn="ctr" eaLnBrk="0" fontAlgn="base" hangingPunct="0">
              <a:spcBef>
                <a:spcPct val="0"/>
              </a:spcBef>
              <a:spcAft>
                <a:spcPct val="0"/>
              </a:spcAft>
              <a:defRPr kumimoji="1">
                <a:solidFill>
                  <a:schemeClr val="tx1"/>
                </a:solidFill>
                <a:latin typeface="굴림" charset="-127"/>
                <a:ea typeface="굴림" charset="-127"/>
              </a:defRPr>
            </a:lvl7pPr>
            <a:lvl8pPr marL="3429000" indent="-228600" algn="ctr" eaLnBrk="0" fontAlgn="base" hangingPunct="0">
              <a:spcBef>
                <a:spcPct val="0"/>
              </a:spcBef>
              <a:spcAft>
                <a:spcPct val="0"/>
              </a:spcAft>
              <a:defRPr kumimoji="1">
                <a:solidFill>
                  <a:schemeClr val="tx1"/>
                </a:solidFill>
                <a:latin typeface="굴림" charset="-127"/>
                <a:ea typeface="굴림" charset="-127"/>
              </a:defRPr>
            </a:lvl8pPr>
            <a:lvl9pPr marL="3886200" indent="-228600" algn="ctr" eaLnBrk="0" fontAlgn="base" hangingPunct="0">
              <a:spcBef>
                <a:spcPct val="0"/>
              </a:spcBef>
              <a:spcAft>
                <a:spcPct val="0"/>
              </a:spcAft>
              <a:defRPr kumimoji="1">
                <a:solidFill>
                  <a:schemeClr val="tx1"/>
                </a:solidFill>
                <a:latin typeface="굴림" charset="-127"/>
                <a:ea typeface="굴림" charset="-127"/>
              </a:defRPr>
            </a:lvl9pPr>
          </a:lstStyle>
          <a:p>
            <a:pPr algn="l" eaLnBrk="1" hangingPunct="1"/>
            <a:r>
              <a:rPr lang="en-US" altLang="ko-KR" sz="1200" b="1"/>
              <a:t>&lt;</a:t>
            </a:r>
            <a:r>
              <a:rPr lang="ko-KR" altLang="en-US" sz="1200" b="1"/>
              <a:t>줄거리</a:t>
            </a:r>
            <a:r>
              <a:rPr lang="en-US" altLang="ko-KR" sz="1200" b="1"/>
              <a:t>&gt;</a:t>
            </a:r>
          </a:p>
          <a:p>
            <a:pPr algn="l" eaLnBrk="1" hangingPunct="1"/>
            <a:endParaRPr lang="ko-KR" altLang="en-US" sz="1200" b="1"/>
          </a:p>
          <a:p>
            <a:pPr algn="l" eaLnBrk="1" hangingPunct="1"/>
            <a:r>
              <a:rPr lang="ko-KR" altLang="en-US" sz="1100"/>
              <a:t>고기만 좋아하는 호랑이</a:t>
            </a:r>
            <a:r>
              <a:rPr lang="en-US" altLang="ko-KR" sz="1100"/>
              <a:t>, </a:t>
            </a:r>
            <a:r>
              <a:rPr lang="ko-KR" altLang="en-US" sz="1100"/>
              <a:t>당근만 좋아하는 토끼</a:t>
            </a:r>
            <a:r>
              <a:rPr lang="en-US" altLang="ko-KR" sz="1100"/>
              <a:t>, </a:t>
            </a:r>
            <a:r>
              <a:rPr lang="ko-KR" altLang="en-US" sz="1100"/>
              <a:t>햄버거와 피자만 좋아하는 돼지가 살고 있었답니다</a:t>
            </a:r>
            <a:r>
              <a:rPr lang="en-US" altLang="ko-KR" sz="1100"/>
              <a:t>. </a:t>
            </a:r>
          </a:p>
          <a:p>
            <a:pPr algn="l" eaLnBrk="1" hangingPunct="1"/>
            <a:endParaRPr lang="ko-KR" altLang="en-US" sz="1100"/>
          </a:p>
          <a:p>
            <a:pPr algn="l" eaLnBrk="1" hangingPunct="1"/>
            <a:r>
              <a:rPr lang="ko-KR" altLang="en-US" sz="1100"/>
              <a:t>골고루 먹는 튼튼대장 멍멍이는 친구들에게 좋아하는 음식만 편식하지 말고 야채와 채소를 많이 먹고 패스트푸드를 먹지 말라고 친구들에게 말하지만 동물친구들은 오히려 엄마가 해주는 음식을 먹는 멍멍이가 이상하다고 말하네요</a:t>
            </a:r>
            <a:r>
              <a:rPr lang="en-US" altLang="ko-KR" sz="1100"/>
              <a:t>. </a:t>
            </a:r>
          </a:p>
          <a:p>
            <a:pPr algn="l" eaLnBrk="1" hangingPunct="1"/>
            <a:endParaRPr lang="en-US" altLang="ko-KR" sz="1100"/>
          </a:p>
          <a:p>
            <a:pPr algn="l" eaLnBrk="1" hangingPunct="1"/>
            <a:r>
              <a:rPr lang="ko-KR" altLang="en-US" sz="1100"/>
              <a:t>어느 날 사냥꾼이 나타나 동물들은 잡아가려 하는데 토끼와 돼지</a:t>
            </a:r>
            <a:r>
              <a:rPr lang="en-US" altLang="ko-KR" sz="1100"/>
              <a:t>, </a:t>
            </a:r>
            <a:r>
              <a:rPr lang="ko-KR" altLang="en-US" sz="1100"/>
              <a:t>호랑이는 힘이 없고 어지럽다고 하네요</a:t>
            </a:r>
            <a:r>
              <a:rPr lang="en-US" altLang="ko-KR" sz="1100"/>
              <a:t>. </a:t>
            </a:r>
            <a:r>
              <a:rPr lang="ko-KR" altLang="en-US" sz="1100"/>
              <a:t>이유는 골고루 먹지 않아서 영양분이 부족하기 때문이에요</a:t>
            </a:r>
            <a:r>
              <a:rPr lang="en-US" altLang="ko-KR" sz="1100"/>
              <a:t>. </a:t>
            </a:r>
          </a:p>
          <a:p>
            <a:pPr algn="l" eaLnBrk="1" hangingPunct="1"/>
            <a:endParaRPr lang="en-US" altLang="ko-KR" sz="1100"/>
          </a:p>
          <a:p>
            <a:pPr algn="l" eaLnBrk="1" hangingPunct="1"/>
            <a:r>
              <a:rPr lang="ko-KR" altLang="en-US" sz="1100"/>
              <a:t>하지만 튼튼대장 멍멍이가 용감하게 사냥꾼을 물리치고 동물친구들은 편식과 인스턴트음식 먹었던 것을 뉘우치고 모두들 골고루 먹는 튼튼대장이 되기로 약속한답니다</a:t>
            </a:r>
          </a:p>
        </p:txBody>
      </p:sp>
      <p:pic>
        <p:nvPicPr>
          <p:cNvPr id="16" name="Picture 2" descr="F:\음악파트\음악팀별자료\퓨전공연팀\1-어린이뮤지컬인형극-호빵아저씨-모여라꿈동산\인형극 출력사진 용량큰것\골고루먹는튼튼대장-small.jpg"/>
          <p:cNvPicPr>
            <a:picLocks noChangeAspect="1" noChangeArrowheads="1"/>
          </p:cNvPicPr>
          <p:nvPr/>
        </p:nvPicPr>
        <p:blipFill>
          <a:blip r:embed="rId3" cstate="print"/>
          <a:srcRect/>
          <a:stretch>
            <a:fillRect/>
          </a:stretch>
        </p:blipFill>
        <p:spPr bwMode="auto">
          <a:xfrm>
            <a:off x="428834" y="1014176"/>
            <a:ext cx="4184772" cy="2520280"/>
          </a:xfrm>
          <a:prstGeom prst="rect">
            <a:avLst/>
          </a:prstGeom>
          <a:noFill/>
        </p:spPr>
      </p:pic>
    </p:spTree>
    <p:extLst>
      <p:ext uri="{BB962C8B-B14F-4D97-AF65-F5344CB8AC3E}">
        <p14:creationId xmlns:p14="http://schemas.microsoft.com/office/powerpoint/2010/main" val="1869901540"/>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TotalTime>
  <Words>8037</Words>
  <Application>Microsoft Office PowerPoint</Application>
  <PresentationFormat>화면 슬라이드 쇼(4:3)</PresentationFormat>
  <Paragraphs>1140</Paragraphs>
  <Slides>59</Slides>
  <Notes>59</Notes>
  <HiddenSlides>0</HiddenSlides>
  <MMClips>0</MMClips>
  <ScaleCrop>false</ScaleCrop>
  <HeadingPairs>
    <vt:vector size="4" baseType="variant">
      <vt:variant>
        <vt:lpstr>테마</vt:lpstr>
      </vt:variant>
      <vt:variant>
        <vt:i4>1</vt:i4>
      </vt:variant>
      <vt:variant>
        <vt:lpstr>슬라이드 제목</vt:lpstr>
      </vt:variant>
      <vt:variant>
        <vt:i4>59</vt:i4>
      </vt:variant>
    </vt:vector>
  </HeadingPairs>
  <TitlesOfParts>
    <vt:vector size="60"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박재광</dc:creator>
  <cp:lastModifiedBy>hashin</cp:lastModifiedBy>
  <cp:revision>27</cp:revision>
  <cp:lastPrinted>2016-12-30T07:49:54Z</cp:lastPrinted>
  <dcterms:created xsi:type="dcterms:W3CDTF">2015-10-13T05:09:12Z</dcterms:created>
  <dcterms:modified xsi:type="dcterms:W3CDTF">2018-03-23T09:11:23Z</dcterms:modified>
</cp:coreProperties>
</file>